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7" r:id="rId4"/>
    <p:sldId id="259" r:id="rId5"/>
    <p:sldId id="268" r:id="rId6"/>
    <p:sldId id="260" r:id="rId7"/>
    <p:sldId id="265" r:id="rId8"/>
    <p:sldId id="262" r:id="rId9"/>
    <p:sldId id="274" r:id="rId10"/>
    <p:sldId id="272" r:id="rId11"/>
    <p:sldId id="266" r:id="rId12"/>
    <p:sldId id="275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CCFF"/>
    <a:srgbClr val="CCFFFF"/>
    <a:srgbClr val="000000"/>
    <a:srgbClr val="0000FF"/>
    <a:srgbClr val="CCECFF"/>
    <a:srgbClr val="FF33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35" autoAdjust="0"/>
    <p:restoredTop sz="94660"/>
  </p:normalViewPr>
  <p:slideViewPr>
    <p:cSldViewPr>
      <p:cViewPr>
        <p:scale>
          <a:sx n="66" d="100"/>
          <a:sy n="66" d="100"/>
        </p:scale>
        <p:origin x="-878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00DDBF8-C985-4004-9F01-907385F8E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0F8C1-EAB0-4E8E-A0C0-AD452EFD242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6B2B-30A6-4F22-8923-58D9BB082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466A0-32B1-44B0-BFF5-0316FB06A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1390D-78F8-4DDA-BA2C-F631CFB0A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1D99-6C0C-4CFC-A78E-7BBFC0904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FF165-0BE9-4265-9EB7-5B197C0F4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9180-DBD9-4D15-AE37-C9AF84B10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2A10C-5D6D-4C64-9C9C-8A2B1A4C6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0830-CDE8-4672-B363-D54EC5B88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E973-DBF8-4DB1-8205-D4720FA39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EB472-5ECB-4E14-B850-E8D3DE144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0E82A-51B5-49AC-9D03-CCDC4B87D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1AEAF-445C-43B0-9C48-E3D5F64F0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DB1F10B-5696-4D20-AC1F-F29738028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RAGF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8" descr="WLILI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343400"/>
            <a:ext cx="723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25"/>
          <p:cNvSpPr>
            <a:spLocks noChangeArrowheads="1" noChangeShapeType="1" noTextEdit="1"/>
          </p:cNvSpPr>
          <p:nvPr/>
        </p:nvSpPr>
        <p:spPr bwMode="auto">
          <a:xfrm>
            <a:off x="3505200" y="1371600"/>
            <a:ext cx="20002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Môn Toán</a:t>
            </a:r>
          </a:p>
        </p:txBody>
      </p:sp>
      <p:sp>
        <p:nvSpPr>
          <p:cNvPr id="3077" name="Text Box 27"/>
          <p:cNvSpPr txBox="1">
            <a:spLocks noChangeArrowheads="1"/>
          </p:cNvSpPr>
          <p:nvPr/>
        </p:nvSpPr>
        <p:spPr bwMode="auto">
          <a:xfrm>
            <a:off x="838200" y="2209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76200" y="990600"/>
            <a:ext cx="5791200" cy="236220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en-US" sz="2000" smtClean="0">
                <a:solidFill>
                  <a:srgbClr val="0000FF"/>
                </a:solidFill>
                <a:latin typeface="Arial"/>
              </a:rPr>
              <a:t>  </a:t>
            </a:r>
            <a:r>
              <a:rPr lang="en-US" sz="1800" b="1" i="1" smtClean="0">
                <a:solidFill>
                  <a:srgbClr val="0000FF"/>
                </a:solidFill>
                <a:latin typeface="Arial"/>
              </a:rPr>
              <a:t>b) Biết hình hộp chữ nhật có chiều dài </a:t>
            </a:r>
            <a:r>
              <a:rPr lang="en-US" sz="1800" b="1" i="1" smtClean="0">
                <a:solidFill>
                  <a:srgbClr val="FF3300"/>
                </a:solidFill>
                <a:latin typeface="Arial"/>
              </a:rPr>
              <a:t>6cm,</a:t>
            </a:r>
            <a:r>
              <a:rPr lang="en-US" sz="1800" b="1" i="1" smtClean="0">
                <a:solidFill>
                  <a:srgbClr val="0000FF"/>
                </a:solidFill>
                <a:latin typeface="Arial"/>
              </a:rPr>
              <a:t> chiều rộng </a:t>
            </a:r>
            <a:r>
              <a:rPr lang="en-US" sz="1800" b="1" i="1" smtClean="0">
                <a:solidFill>
                  <a:srgbClr val="FF3300"/>
                </a:solidFill>
                <a:latin typeface="Arial"/>
              </a:rPr>
              <a:t>3cm</a:t>
            </a:r>
            <a:r>
              <a:rPr lang="en-US" sz="1800" b="1" i="1" smtClean="0">
                <a:solidFill>
                  <a:srgbClr val="0000FF"/>
                </a:solidFill>
                <a:latin typeface="Arial"/>
              </a:rPr>
              <a:t>, chiều cao </a:t>
            </a:r>
            <a:r>
              <a:rPr lang="en-US" sz="1800" b="1" i="1" smtClean="0">
                <a:solidFill>
                  <a:srgbClr val="FF3300"/>
                </a:solidFill>
                <a:latin typeface="Arial"/>
              </a:rPr>
              <a:t>4cm</a:t>
            </a:r>
            <a:r>
              <a:rPr lang="en-US" sz="1800" b="1" i="1" smtClean="0">
                <a:solidFill>
                  <a:srgbClr val="0000FF"/>
                </a:solidFill>
                <a:latin typeface="Arial"/>
              </a:rPr>
              <a:t>.Tính diện tích của mặt đáy </a:t>
            </a:r>
            <a:r>
              <a:rPr lang="en-US" sz="1800" b="1" i="1" smtClean="0">
                <a:solidFill>
                  <a:srgbClr val="FF3300"/>
                </a:solidFill>
                <a:latin typeface="Arial"/>
              </a:rPr>
              <a:t>MNPQ </a:t>
            </a:r>
            <a:r>
              <a:rPr lang="en-US" sz="1800" b="1" i="1" smtClean="0">
                <a:solidFill>
                  <a:srgbClr val="0000FF"/>
                </a:solidFill>
                <a:latin typeface="Arial"/>
              </a:rPr>
              <a:t>và các mặt bên </a:t>
            </a:r>
            <a:r>
              <a:rPr lang="en-US" sz="1800" b="1" i="1" smtClean="0">
                <a:solidFill>
                  <a:srgbClr val="FF3300"/>
                </a:solidFill>
                <a:latin typeface="Arial"/>
              </a:rPr>
              <a:t>ABNM,BCPN.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8800" y="822325"/>
            <a:ext cx="3505200" cy="2395538"/>
            <a:chOff x="2448" y="2400"/>
            <a:chExt cx="2208" cy="1509"/>
          </a:xfrm>
        </p:grpSpPr>
        <p:sp>
          <p:nvSpPr>
            <p:cNvPr id="12318" name="Line 6"/>
            <p:cNvSpPr>
              <a:spLocks noChangeShapeType="1"/>
            </p:cNvSpPr>
            <p:nvPr/>
          </p:nvSpPr>
          <p:spPr bwMode="auto">
            <a:xfrm>
              <a:off x="2976" y="3504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7"/>
            <p:cNvSpPr>
              <a:spLocks noChangeShapeType="1"/>
            </p:cNvSpPr>
            <p:nvPr/>
          </p:nvSpPr>
          <p:spPr bwMode="auto">
            <a:xfrm flipH="1" flipV="1">
              <a:off x="2976" y="2688"/>
              <a:ext cx="0" cy="81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AutoShape 8"/>
            <p:cNvSpPr>
              <a:spLocks noChangeArrowheads="1"/>
            </p:cNvSpPr>
            <p:nvPr/>
          </p:nvSpPr>
          <p:spPr bwMode="auto">
            <a:xfrm>
              <a:off x="2688" y="2688"/>
              <a:ext cx="1680" cy="110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12321" name="Line 9"/>
            <p:cNvSpPr>
              <a:spLocks noChangeShapeType="1"/>
            </p:cNvSpPr>
            <p:nvPr/>
          </p:nvSpPr>
          <p:spPr bwMode="auto">
            <a:xfrm flipV="1">
              <a:off x="2688" y="3504"/>
              <a:ext cx="288" cy="288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Text Box 10"/>
            <p:cNvSpPr txBox="1">
              <a:spLocks noChangeArrowheads="1"/>
            </p:cNvSpPr>
            <p:nvPr/>
          </p:nvSpPr>
          <p:spPr bwMode="auto">
            <a:xfrm>
              <a:off x="2832" y="2400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323" name="Text Box 11"/>
            <p:cNvSpPr txBox="1">
              <a:spLocks noChangeArrowheads="1"/>
            </p:cNvSpPr>
            <p:nvPr/>
          </p:nvSpPr>
          <p:spPr bwMode="auto">
            <a:xfrm>
              <a:off x="4224" y="2400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2324" name="Text Box 12"/>
            <p:cNvSpPr txBox="1">
              <a:spLocks noChangeArrowheads="1"/>
            </p:cNvSpPr>
            <p:nvPr/>
          </p:nvSpPr>
          <p:spPr bwMode="auto">
            <a:xfrm>
              <a:off x="4320" y="3360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2325" name="Text Box 13"/>
            <p:cNvSpPr txBox="1">
              <a:spLocks noChangeArrowheads="1"/>
            </p:cNvSpPr>
            <p:nvPr/>
          </p:nvSpPr>
          <p:spPr bwMode="auto">
            <a:xfrm>
              <a:off x="2448" y="3648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Q</a:t>
              </a:r>
            </a:p>
          </p:txBody>
        </p:sp>
        <p:sp>
          <p:nvSpPr>
            <p:cNvPr id="12326" name="Text Box 14"/>
            <p:cNvSpPr txBox="1">
              <a:spLocks noChangeArrowheads="1"/>
            </p:cNvSpPr>
            <p:nvPr/>
          </p:nvSpPr>
          <p:spPr bwMode="auto">
            <a:xfrm>
              <a:off x="2880" y="3456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2327" name="Text Box 15"/>
            <p:cNvSpPr txBox="1">
              <a:spLocks noChangeArrowheads="1"/>
            </p:cNvSpPr>
            <p:nvPr/>
          </p:nvSpPr>
          <p:spPr bwMode="auto">
            <a:xfrm>
              <a:off x="4032" y="3696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2328" name="Text Box 16"/>
            <p:cNvSpPr txBox="1">
              <a:spLocks noChangeArrowheads="1"/>
            </p:cNvSpPr>
            <p:nvPr/>
          </p:nvSpPr>
          <p:spPr bwMode="auto">
            <a:xfrm>
              <a:off x="2448" y="2832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2329" name="Text Box 17"/>
            <p:cNvSpPr txBox="1">
              <a:spLocks noChangeArrowheads="1"/>
            </p:cNvSpPr>
            <p:nvPr/>
          </p:nvSpPr>
          <p:spPr bwMode="auto">
            <a:xfrm>
              <a:off x="4080" y="2880"/>
              <a:ext cx="2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  <a:latin typeface="Arial" charset="0"/>
                </a:rPr>
                <a:t>C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90600" y="2941638"/>
            <a:ext cx="7620000" cy="3783012"/>
            <a:chOff x="624" y="1853"/>
            <a:chExt cx="4800" cy="2383"/>
          </a:xfrm>
        </p:grpSpPr>
        <p:sp>
          <p:nvSpPr>
            <p:cNvPr id="12310" name="Text Box 18"/>
            <p:cNvSpPr txBox="1">
              <a:spLocks noChangeArrowheads="1"/>
            </p:cNvSpPr>
            <p:nvPr/>
          </p:nvSpPr>
          <p:spPr bwMode="auto">
            <a:xfrm>
              <a:off x="2160" y="1853"/>
              <a:ext cx="9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u="sng">
                  <a:solidFill>
                    <a:srgbClr val="FF00FF"/>
                  </a:solidFill>
                  <a:latin typeface="Arial" charset="0"/>
                </a:rPr>
                <a:t>Bài giải</a:t>
              </a:r>
            </a:p>
          </p:txBody>
        </p:sp>
        <p:sp>
          <p:nvSpPr>
            <p:cNvPr id="12311" name="Text Box 20"/>
            <p:cNvSpPr txBox="1">
              <a:spLocks noChangeArrowheads="1"/>
            </p:cNvSpPr>
            <p:nvPr/>
          </p:nvSpPr>
          <p:spPr bwMode="auto">
            <a:xfrm>
              <a:off x="624" y="3360"/>
              <a:ext cx="3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  <a:latin typeface="Arial" charset="0"/>
                </a:rPr>
                <a:t>Diện tích mặt bên </a:t>
              </a:r>
              <a:r>
                <a:rPr lang="en-US" b="1" i="1">
                  <a:solidFill>
                    <a:srgbClr val="FF3300"/>
                  </a:solidFill>
                  <a:latin typeface="Arial" charset="0"/>
                </a:rPr>
                <a:t>BCPN</a:t>
              </a:r>
              <a:r>
                <a:rPr lang="en-US" b="1" i="1">
                  <a:solidFill>
                    <a:srgbClr val="000000"/>
                  </a:solidFill>
                  <a:latin typeface="Arial" charset="0"/>
                </a:rPr>
                <a:t> là: </a:t>
              </a:r>
            </a:p>
          </p:txBody>
        </p:sp>
        <p:sp>
          <p:nvSpPr>
            <p:cNvPr id="12312" name="Text Box 21"/>
            <p:cNvSpPr txBox="1">
              <a:spLocks noChangeArrowheads="1"/>
            </p:cNvSpPr>
            <p:nvPr/>
          </p:nvSpPr>
          <p:spPr bwMode="auto">
            <a:xfrm>
              <a:off x="1536" y="4003"/>
              <a:ext cx="38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u="sng">
                  <a:solidFill>
                    <a:srgbClr val="0000FF"/>
                  </a:solidFill>
                  <a:latin typeface="Arial" charset="0"/>
                </a:rPr>
                <a:t>Đáp số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: 18cm</a:t>
              </a:r>
              <a:r>
                <a:rPr lang="en-US" b="1">
                  <a:solidFill>
                    <a:srgbClr val="0000FF"/>
                  </a:solidFill>
                  <a:latin typeface="Arial" charset="0"/>
                  <a:cs typeface="Tahoma" pitchFamily="34" charset="0"/>
                </a:rPr>
                <a:t>²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 ; 24cm</a:t>
              </a:r>
              <a:r>
                <a:rPr lang="en-US" b="1">
                  <a:solidFill>
                    <a:srgbClr val="0000FF"/>
                  </a:solidFill>
                  <a:latin typeface="Arial" charset="0"/>
                  <a:cs typeface="Tahoma" pitchFamily="34" charset="0"/>
                </a:rPr>
                <a:t>²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 ;12cm</a:t>
              </a:r>
              <a:r>
                <a:rPr lang="en-US" b="1">
                  <a:solidFill>
                    <a:srgbClr val="0000FF"/>
                  </a:solidFill>
                  <a:latin typeface="Arial" charset="0"/>
                  <a:cs typeface="Tahoma" pitchFamily="34" charset="0"/>
                </a:rPr>
                <a:t>²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12313" name="Text Box 23"/>
            <p:cNvSpPr txBox="1">
              <a:spLocks noChangeArrowheads="1"/>
            </p:cNvSpPr>
            <p:nvPr/>
          </p:nvSpPr>
          <p:spPr bwMode="auto">
            <a:xfrm>
              <a:off x="672" y="2160"/>
              <a:ext cx="42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  <a:latin typeface="Arial" charset="0"/>
                </a:rPr>
                <a:t>b) Diện tích mặt đáy </a:t>
              </a:r>
              <a:r>
                <a:rPr lang="en-US" b="1" i="1">
                  <a:solidFill>
                    <a:srgbClr val="FF3300"/>
                  </a:solidFill>
                  <a:latin typeface="Arial" charset="0"/>
                </a:rPr>
                <a:t>MNQP</a:t>
              </a:r>
              <a:r>
                <a:rPr lang="en-US" b="1" i="1">
                  <a:solidFill>
                    <a:srgbClr val="000000"/>
                  </a:solidFill>
                  <a:latin typeface="Arial" charset="0"/>
                </a:rPr>
                <a:t> là:</a:t>
              </a:r>
            </a:p>
          </p:txBody>
        </p:sp>
        <p:sp>
          <p:nvSpPr>
            <p:cNvPr id="12314" name="Text Box 24"/>
            <p:cNvSpPr txBox="1">
              <a:spLocks noChangeArrowheads="1"/>
            </p:cNvSpPr>
            <p:nvPr/>
          </p:nvSpPr>
          <p:spPr bwMode="auto">
            <a:xfrm>
              <a:off x="1296" y="2448"/>
              <a:ext cx="23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6 x 3 = </a:t>
              </a:r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18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 (cm</a:t>
              </a:r>
              <a:r>
                <a:rPr lang="en-US" sz="2000" b="1">
                  <a:solidFill>
                    <a:srgbClr val="0000FF"/>
                  </a:solidFill>
                  <a:latin typeface="Arial" charset="0"/>
                  <a:cs typeface="Tahoma" pitchFamily="34" charset="0"/>
                </a:rPr>
                <a:t>²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 )</a:t>
              </a:r>
            </a:p>
          </p:txBody>
        </p:sp>
        <p:sp>
          <p:nvSpPr>
            <p:cNvPr id="12315" name="Text Box 25"/>
            <p:cNvSpPr txBox="1">
              <a:spLocks noChangeArrowheads="1"/>
            </p:cNvSpPr>
            <p:nvPr/>
          </p:nvSpPr>
          <p:spPr bwMode="auto">
            <a:xfrm>
              <a:off x="672" y="2736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  <a:latin typeface="Arial" charset="0"/>
                </a:rPr>
                <a:t>Diện tích mặt bên </a:t>
              </a:r>
              <a:r>
                <a:rPr lang="en-US" b="1" i="1">
                  <a:solidFill>
                    <a:srgbClr val="FF3300"/>
                  </a:solidFill>
                  <a:latin typeface="Arial" charset="0"/>
                </a:rPr>
                <a:t>ABNM</a:t>
              </a:r>
              <a:r>
                <a:rPr lang="en-US" b="1" i="1">
                  <a:solidFill>
                    <a:srgbClr val="000000"/>
                  </a:solidFill>
                  <a:latin typeface="Arial" charset="0"/>
                </a:rPr>
                <a:t> là:</a:t>
              </a:r>
            </a:p>
          </p:txBody>
        </p:sp>
        <p:sp>
          <p:nvSpPr>
            <p:cNvPr id="12316" name="Text Box 26"/>
            <p:cNvSpPr txBox="1">
              <a:spLocks noChangeArrowheads="1"/>
            </p:cNvSpPr>
            <p:nvPr/>
          </p:nvSpPr>
          <p:spPr bwMode="auto">
            <a:xfrm>
              <a:off x="1296" y="3024"/>
              <a:ext cx="25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6 x 4 = </a:t>
              </a:r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24 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(cm</a:t>
              </a:r>
              <a:r>
                <a:rPr lang="en-US" sz="2400" b="1">
                  <a:solidFill>
                    <a:srgbClr val="0000FF"/>
                  </a:solidFill>
                  <a:latin typeface="Arial" charset="0"/>
                  <a:cs typeface="Times New Roman" pitchFamily="18" charset="0"/>
                </a:rPr>
                <a:t>²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 )</a:t>
              </a:r>
            </a:p>
          </p:txBody>
        </p:sp>
        <p:sp>
          <p:nvSpPr>
            <p:cNvPr id="12317" name="Text Box 27"/>
            <p:cNvSpPr txBox="1">
              <a:spLocks noChangeArrowheads="1"/>
            </p:cNvSpPr>
            <p:nvPr/>
          </p:nvSpPr>
          <p:spPr bwMode="auto">
            <a:xfrm>
              <a:off x="1296" y="3648"/>
              <a:ext cx="25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3 x 4 = </a:t>
              </a:r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12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 (cm</a:t>
              </a:r>
              <a:r>
                <a:rPr lang="en-US" b="1">
                  <a:solidFill>
                    <a:srgbClr val="0000FF"/>
                  </a:solidFill>
                  <a:latin typeface="Arial" charset="0"/>
                  <a:cs typeface="Tahoma" pitchFamily="34" charset="0"/>
                </a:rPr>
                <a:t>²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 )</a:t>
              </a:r>
            </a:p>
          </p:txBody>
        </p:sp>
      </p:grp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6934200" y="3062288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FF00FF"/>
                </a:solidFill>
                <a:latin typeface="Arial" charset="0"/>
              </a:rPr>
              <a:t>6 cm</a:t>
            </a:r>
          </a:p>
        </p:txBody>
      </p:sp>
      <p:sp>
        <p:nvSpPr>
          <p:cNvPr id="121885" name="Text Box 29"/>
          <p:cNvSpPr txBox="1">
            <a:spLocks noChangeArrowheads="1"/>
          </p:cNvSpPr>
          <p:nvPr/>
        </p:nvSpPr>
        <p:spPr bwMode="auto">
          <a:xfrm>
            <a:off x="8458200" y="27432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FF00FF"/>
                </a:solidFill>
                <a:latin typeface="Arial" charset="0"/>
              </a:rPr>
              <a:t>3 cm</a:t>
            </a:r>
          </a:p>
        </p:txBody>
      </p:sp>
      <p:sp>
        <p:nvSpPr>
          <p:cNvPr id="121886" name="Text Box 30"/>
          <p:cNvSpPr txBox="1">
            <a:spLocks noChangeArrowheads="1"/>
          </p:cNvSpPr>
          <p:nvPr/>
        </p:nvSpPr>
        <p:spPr bwMode="auto">
          <a:xfrm>
            <a:off x="8610600" y="179705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FF"/>
                </a:solidFill>
                <a:latin typeface="Arial" charset="0"/>
              </a:rPr>
              <a:t>4 cm</a:t>
            </a:r>
          </a:p>
        </p:txBody>
      </p:sp>
      <p:sp>
        <p:nvSpPr>
          <p:cNvPr id="12296" name="WordArt 31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12297" name="Text Box 32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8229600" y="1295400"/>
            <a:ext cx="457200" cy="1752600"/>
            <a:chOff x="96" y="864"/>
            <a:chExt cx="288" cy="1152"/>
          </a:xfrm>
        </p:grpSpPr>
        <p:sp>
          <p:nvSpPr>
            <p:cNvPr id="12306" name="Line 34"/>
            <p:cNvSpPr>
              <a:spLocks noChangeShapeType="1"/>
            </p:cNvSpPr>
            <p:nvPr/>
          </p:nvSpPr>
          <p:spPr bwMode="auto">
            <a:xfrm>
              <a:off x="96" y="1152"/>
              <a:ext cx="0" cy="86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Line 35"/>
            <p:cNvSpPr>
              <a:spLocks noChangeShapeType="1"/>
            </p:cNvSpPr>
            <p:nvPr/>
          </p:nvSpPr>
          <p:spPr bwMode="auto">
            <a:xfrm flipH="1">
              <a:off x="96" y="1728"/>
              <a:ext cx="288" cy="288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36"/>
            <p:cNvSpPr>
              <a:spLocks noChangeShapeType="1"/>
            </p:cNvSpPr>
            <p:nvPr/>
          </p:nvSpPr>
          <p:spPr bwMode="auto">
            <a:xfrm>
              <a:off x="384" y="864"/>
              <a:ext cx="0" cy="86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37"/>
            <p:cNvSpPr>
              <a:spLocks noChangeShapeType="1"/>
            </p:cNvSpPr>
            <p:nvPr/>
          </p:nvSpPr>
          <p:spPr bwMode="auto">
            <a:xfrm flipH="1">
              <a:off x="96" y="864"/>
              <a:ext cx="288" cy="288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894" name="Rectangle 38"/>
          <p:cNvSpPr>
            <a:spLocks noChangeArrowheads="1"/>
          </p:cNvSpPr>
          <p:nvPr/>
        </p:nvSpPr>
        <p:spPr bwMode="auto">
          <a:xfrm>
            <a:off x="6477000" y="1295400"/>
            <a:ext cx="2209800" cy="1295400"/>
          </a:xfrm>
          <a:prstGeom prst="rect">
            <a:avLst/>
          </a:prstGeom>
          <a:noFill/>
          <a:ln w="57150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019800" y="2590800"/>
            <a:ext cx="2667000" cy="457200"/>
            <a:chOff x="3792" y="1632"/>
            <a:chExt cx="1680" cy="288"/>
          </a:xfrm>
        </p:grpSpPr>
        <p:sp>
          <p:nvSpPr>
            <p:cNvPr id="12302" name="Line 39"/>
            <p:cNvSpPr>
              <a:spLocks noChangeShapeType="1"/>
            </p:cNvSpPr>
            <p:nvPr/>
          </p:nvSpPr>
          <p:spPr bwMode="auto">
            <a:xfrm flipH="1">
              <a:off x="3792" y="1632"/>
              <a:ext cx="288" cy="288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Line 40"/>
            <p:cNvSpPr>
              <a:spLocks noChangeShapeType="1"/>
            </p:cNvSpPr>
            <p:nvPr/>
          </p:nvSpPr>
          <p:spPr bwMode="auto">
            <a:xfrm flipH="1">
              <a:off x="5184" y="1632"/>
              <a:ext cx="288" cy="288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41"/>
            <p:cNvSpPr>
              <a:spLocks noChangeShapeType="1"/>
            </p:cNvSpPr>
            <p:nvPr/>
          </p:nvSpPr>
          <p:spPr bwMode="auto">
            <a:xfrm flipH="1">
              <a:off x="4080" y="1632"/>
              <a:ext cx="1392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42"/>
            <p:cNvSpPr>
              <a:spLocks noChangeShapeType="1"/>
            </p:cNvSpPr>
            <p:nvPr/>
          </p:nvSpPr>
          <p:spPr bwMode="auto">
            <a:xfrm flipH="1">
              <a:off x="3792" y="1920"/>
              <a:ext cx="1392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Line 45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218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build="p"/>
      <p:bldP spid="121884" grpId="0"/>
      <p:bldP spid="121885" grpId="0"/>
      <p:bldP spid="121886" grpId="0"/>
      <p:bldP spid="121894" grpId="0" animBg="1"/>
      <p:bldP spid="121894" grpId="1" animBg="1"/>
      <p:bldP spid="12189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0"/>
            <a:ext cx="91440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i="1" u="sng" smtClean="0">
                <a:solidFill>
                  <a:srgbClr val="FF3300"/>
                </a:solidFill>
                <a:latin typeface="Arial"/>
              </a:rPr>
              <a:t>Bài tập 3: </a:t>
            </a:r>
            <a:r>
              <a:rPr lang="en-US" sz="1800" b="1" i="1" smtClean="0">
                <a:solidFill>
                  <a:srgbClr val="0000FF"/>
                </a:solidFill>
                <a:latin typeface="Arial"/>
              </a:rPr>
              <a:t>Trong các hình dưới đây hình nào là hình hộp chữ nhật, hình nào là hình lập phương?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0" y="2362200"/>
            <a:ext cx="2667000" cy="1328738"/>
            <a:chOff x="0" y="1584"/>
            <a:chExt cx="1680" cy="837"/>
          </a:xfrm>
        </p:grpSpPr>
        <p:grpSp>
          <p:nvGrpSpPr>
            <p:cNvPr id="13354" name="Group 15"/>
            <p:cNvGrpSpPr>
              <a:grpSpLocks/>
            </p:cNvGrpSpPr>
            <p:nvPr/>
          </p:nvGrpSpPr>
          <p:grpSpPr bwMode="auto">
            <a:xfrm>
              <a:off x="480" y="1632"/>
              <a:ext cx="1200" cy="576"/>
              <a:chOff x="480" y="1728"/>
              <a:chExt cx="1200" cy="576"/>
            </a:xfrm>
          </p:grpSpPr>
          <p:sp>
            <p:nvSpPr>
              <p:cNvPr id="13358" name="Line 5"/>
              <p:cNvSpPr>
                <a:spLocks noChangeShapeType="1"/>
              </p:cNvSpPr>
              <p:nvPr/>
            </p:nvSpPr>
            <p:spPr bwMode="auto">
              <a:xfrm>
                <a:off x="480" y="2304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Line 6"/>
              <p:cNvSpPr>
                <a:spLocks noChangeShapeType="1"/>
              </p:cNvSpPr>
              <p:nvPr/>
            </p:nvSpPr>
            <p:spPr bwMode="auto">
              <a:xfrm>
                <a:off x="480" y="2064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Line 7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1" name="Line 8"/>
              <p:cNvSpPr>
                <a:spLocks noChangeShapeType="1"/>
              </p:cNvSpPr>
              <p:nvPr/>
            </p:nvSpPr>
            <p:spPr bwMode="auto">
              <a:xfrm>
                <a:off x="480" y="206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Line 9"/>
              <p:cNvSpPr>
                <a:spLocks noChangeShapeType="1"/>
              </p:cNvSpPr>
              <p:nvPr/>
            </p:nvSpPr>
            <p:spPr bwMode="auto">
              <a:xfrm>
                <a:off x="1392" y="206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Line 10"/>
              <p:cNvSpPr>
                <a:spLocks noChangeShapeType="1"/>
              </p:cNvSpPr>
              <p:nvPr/>
            </p:nvSpPr>
            <p:spPr bwMode="auto">
              <a:xfrm>
                <a:off x="1680" y="1728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Line 12"/>
              <p:cNvSpPr>
                <a:spLocks noChangeShapeType="1"/>
              </p:cNvSpPr>
              <p:nvPr/>
            </p:nvSpPr>
            <p:spPr bwMode="auto">
              <a:xfrm flipV="1">
                <a:off x="1392" y="1728"/>
                <a:ext cx="288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13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288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Line 14"/>
              <p:cNvSpPr>
                <a:spLocks noChangeShapeType="1"/>
              </p:cNvSpPr>
              <p:nvPr/>
            </p:nvSpPr>
            <p:spPr bwMode="auto">
              <a:xfrm flipV="1">
                <a:off x="480" y="1728"/>
                <a:ext cx="288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55" name="Text Box 35"/>
            <p:cNvSpPr txBox="1">
              <a:spLocks noChangeArrowheads="1"/>
            </p:cNvSpPr>
            <p:nvPr/>
          </p:nvSpPr>
          <p:spPr bwMode="auto">
            <a:xfrm>
              <a:off x="576" y="2208"/>
              <a:ext cx="7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10cm</a:t>
              </a:r>
            </a:p>
          </p:txBody>
        </p:sp>
        <p:sp>
          <p:nvSpPr>
            <p:cNvPr id="13356" name="Text Box 37"/>
            <p:cNvSpPr txBox="1">
              <a:spLocks noChangeArrowheads="1"/>
            </p:cNvSpPr>
            <p:nvPr/>
          </p:nvSpPr>
          <p:spPr bwMode="auto">
            <a:xfrm>
              <a:off x="0" y="1968"/>
              <a:ext cx="67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4cm</a:t>
              </a:r>
            </a:p>
          </p:txBody>
        </p:sp>
        <p:sp>
          <p:nvSpPr>
            <p:cNvPr id="13357" name="Text Box 38"/>
            <p:cNvSpPr txBox="1">
              <a:spLocks noChangeArrowheads="1"/>
            </p:cNvSpPr>
            <p:nvPr/>
          </p:nvSpPr>
          <p:spPr bwMode="auto">
            <a:xfrm>
              <a:off x="192" y="1584"/>
              <a:ext cx="5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8cm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276600" y="1965325"/>
            <a:ext cx="3278188" cy="1862138"/>
            <a:chOff x="1584" y="2352"/>
            <a:chExt cx="2065" cy="1173"/>
          </a:xfrm>
        </p:grpSpPr>
        <p:sp>
          <p:nvSpPr>
            <p:cNvPr id="13334" name="Line 17"/>
            <p:cNvSpPr>
              <a:spLocks noChangeShapeType="1"/>
            </p:cNvSpPr>
            <p:nvPr/>
          </p:nvSpPr>
          <p:spPr bwMode="auto">
            <a:xfrm flipH="1">
              <a:off x="1872" y="2976"/>
              <a:ext cx="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8"/>
            <p:cNvSpPr>
              <a:spLocks noChangeShapeType="1"/>
            </p:cNvSpPr>
            <p:nvPr/>
          </p:nvSpPr>
          <p:spPr bwMode="auto">
            <a:xfrm flipH="1">
              <a:off x="2304" y="2976"/>
              <a:ext cx="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9"/>
            <p:cNvSpPr>
              <a:spLocks noChangeShapeType="1"/>
            </p:cNvSpPr>
            <p:nvPr/>
          </p:nvSpPr>
          <p:spPr bwMode="auto">
            <a:xfrm flipH="1">
              <a:off x="2880" y="2784"/>
              <a:ext cx="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0"/>
            <p:cNvSpPr>
              <a:spLocks noChangeShapeType="1"/>
            </p:cNvSpPr>
            <p:nvPr/>
          </p:nvSpPr>
          <p:spPr bwMode="auto">
            <a:xfrm flipH="1">
              <a:off x="3072" y="2592"/>
              <a:ext cx="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1"/>
            <p:cNvSpPr>
              <a:spLocks noChangeShapeType="1"/>
            </p:cNvSpPr>
            <p:nvPr/>
          </p:nvSpPr>
          <p:spPr bwMode="auto">
            <a:xfrm flipH="1">
              <a:off x="2496" y="2784"/>
              <a:ext cx="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22"/>
            <p:cNvSpPr>
              <a:spLocks noChangeShapeType="1"/>
            </p:cNvSpPr>
            <p:nvPr/>
          </p:nvSpPr>
          <p:spPr bwMode="auto">
            <a:xfrm flipV="1">
              <a:off x="1872" y="2592"/>
              <a:ext cx="384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3"/>
            <p:cNvSpPr>
              <a:spLocks noChangeShapeType="1"/>
            </p:cNvSpPr>
            <p:nvPr/>
          </p:nvSpPr>
          <p:spPr bwMode="auto">
            <a:xfrm>
              <a:off x="2256" y="2592"/>
              <a:ext cx="8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24"/>
            <p:cNvSpPr>
              <a:spLocks noChangeShapeType="1"/>
            </p:cNvSpPr>
            <p:nvPr/>
          </p:nvSpPr>
          <p:spPr bwMode="auto">
            <a:xfrm>
              <a:off x="1872" y="3312"/>
              <a:ext cx="43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25"/>
            <p:cNvSpPr>
              <a:spLocks noChangeShapeType="1"/>
            </p:cNvSpPr>
            <p:nvPr/>
          </p:nvSpPr>
          <p:spPr bwMode="auto">
            <a:xfrm>
              <a:off x="1872" y="2976"/>
              <a:ext cx="43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26"/>
            <p:cNvSpPr>
              <a:spLocks noChangeShapeType="1"/>
            </p:cNvSpPr>
            <p:nvPr/>
          </p:nvSpPr>
          <p:spPr bwMode="auto">
            <a:xfrm>
              <a:off x="2496" y="2784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27"/>
            <p:cNvSpPr>
              <a:spLocks noChangeShapeType="1"/>
            </p:cNvSpPr>
            <p:nvPr/>
          </p:nvSpPr>
          <p:spPr bwMode="auto">
            <a:xfrm flipV="1">
              <a:off x="2304" y="3120"/>
              <a:ext cx="192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28"/>
            <p:cNvSpPr>
              <a:spLocks noChangeShapeType="1"/>
            </p:cNvSpPr>
            <p:nvPr/>
          </p:nvSpPr>
          <p:spPr bwMode="auto">
            <a:xfrm flipV="1">
              <a:off x="2880" y="2928"/>
              <a:ext cx="192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29"/>
            <p:cNvSpPr>
              <a:spLocks noChangeShapeType="1"/>
            </p:cNvSpPr>
            <p:nvPr/>
          </p:nvSpPr>
          <p:spPr bwMode="auto">
            <a:xfrm flipV="1">
              <a:off x="2880" y="2592"/>
              <a:ext cx="192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0"/>
            <p:cNvSpPr>
              <a:spLocks noChangeShapeType="1"/>
            </p:cNvSpPr>
            <p:nvPr/>
          </p:nvSpPr>
          <p:spPr bwMode="auto">
            <a:xfrm flipV="1">
              <a:off x="2304" y="2784"/>
              <a:ext cx="192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1"/>
            <p:cNvSpPr>
              <a:spLocks noChangeShapeType="1"/>
            </p:cNvSpPr>
            <p:nvPr/>
          </p:nvSpPr>
          <p:spPr bwMode="auto">
            <a:xfrm>
              <a:off x="2496" y="3120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Text Box 32"/>
            <p:cNvSpPr txBox="1">
              <a:spLocks noChangeArrowheads="1"/>
            </p:cNvSpPr>
            <p:nvPr/>
          </p:nvSpPr>
          <p:spPr bwMode="auto">
            <a:xfrm rot="-2749503">
              <a:off x="2880" y="2946"/>
              <a:ext cx="5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6cm</a:t>
              </a:r>
            </a:p>
          </p:txBody>
        </p:sp>
        <p:sp>
          <p:nvSpPr>
            <p:cNvPr id="13350" name="Text Box 33"/>
            <p:cNvSpPr txBox="1">
              <a:spLocks noChangeArrowheads="1"/>
            </p:cNvSpPr>
            <p:nvPr/>
          </p:nvSpPr>
          <p:spPr bwMode="auto">
            <a:xfrm rot="10883681" flipV="1">
              <a:off x="3024" y="2658"/>
              <a:ext cx="6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5cm</a:t>
              </a:r>
            </a:p>
          </p:txBody>
        </p:sp>
        <p:sp>
          <p:nvSpPr>
            <p:cNvPr id="13351" name="Text Box 39"/>
            <p:cNvSpPr txBox="1">
              <a:spLocks noChangeArrowheads="1"/>
            </p:cNvSpPr>
            <p:nvPr/>
          </p:nvSpPr>
          <p:spPr bwMode="auto">
            <a:xfrm>
              <a:off x="1872" y="3312"/>
              <a:ext cx="5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6cm</a:t>
              </a:r>
            </a:p>
          </p:txBody>
        </p:sp>
        <p:sp>
          <p:nvSpPr>
            <p:cNvPr id="13352" name="Text Box 42"/>
            <p:cNvSpPr txBox="1">
              <a:spLocks noChangeArrowheads="1"/>
            </p:cNvSpPr>
            <p:nvPr/>
          </p:nvSpPr>
          <p:spPr bwMode="auto">
            <a:xfrm>
              <a:off x="1584" y="2544"/>
              <a:ext cx="7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12cm</a:t>
              </a:r>
            </a:p>
          </p:txBody>
        </p:sp>
        <p:sp>
          <p:nvSpPr>
            <p:cNvPr id="13353" name="Text Box 43"/>
            <p:cNvSpPr txBox="1">
              <a:spLocks noChangeArrowheads="1"/>
            </p:cNvSpPr>
            <p:nvPr/>
          </p:nvSpPr>
          <p:spPr bwMode="auto">
            <a:xfrm>
              <a:off x="2352" y="2352"/>
              <a:ext cx="7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11cm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6477000" y="1981200"/>
            <a:ext cx="1981200" cy="1785938"/>
            <a:chOff x="4080" y="1344"/>
            <a:chExt cx="1248" cy="1125"/>
          </a:xfrm>
        </p:grpSpPr>
        <p:sp>
          <p:nvSpPr>
            <p:cNvPr id="13330" name="AutoShape 16"/>
            <p:cNvSpPr>
              <a:spLocks noChangeArrowheads="1"/>
            </p:cNvSpPr>
            <p:nvPr/>
          </p:nvSpPr>
          <p:spPr bwMode="auto">
            <a:xfrm>
              <a:off x="4512" y="1440"/>
              <a:ext cx="816" cy="816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13331" name="Text Box 36"/>
            <p:cNvSpPr txBox="1">
              <a:spLocks noChangeArrowheads="1"/>
            </p:cNvSpPr>
            <p:nvPr/>
          </p:nvSpPr>
          <p:spPr bwMode="auto">
            <a:xfrm>
              <a:off x="4560" y="2256"/>
              <a:ext cx="5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8cm</a:t>
              </a:r>
            </a:p>
          </p:txBody>
        </p:sp>
        <p:sp>
          <p:nvSpPr>
            <p:cNvPr id="13332" name="Text Box 44"/>
            <p:cNvSpPr txBox="1">
              <a:spLocks noChangeArrowheads="1"/>
            </p:cNvSpPr>
            <p:nvPr/>
          </p:nvSpPr>
          <p:spPr bwMode="auto">
            <a:xfrm>
              <a:off x="4080" y="1776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8cm</a:t>
              </a:r>
            </a:p>
          </p:txBody>
        </p:sp>
        <p:sp>
          <p:nvSpPr>
            <p:cNvPr id="13333" name="Text Box 47"/>
            <p:cNvSpPr txBox="1">
              <a:spLocks noChangeArrowheads="1"/>
            </p:cNvSpPr>
            <p:nvPr/>
          </p:nvSpPr>
          <p:spPr bwMode="auto">
            <a:xfrm>
              <a:off x="4224" y="1344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8cm</a:t>
              </a:r>
            </a:p>
          </p:txBody>
        </p:sp>
      </p:grpSp>
      <p:sp>
        <p:nvSpPr>
          <p:cNvPr id="114741" name="WordArt 53"/>
          <p:cNvSpPr>
            <a:spLocks noChangeArrowheads="1" noChangeShapeType="1" noTextEdit="1"/>
          </p:cNvSpPr>
          <p:nvPr/>
        </p:nvSpPr>
        <p:spPr bwMode="auto">
          <a:xfrm>
            <a:off x="1219200" y="3810000"/>
            <a:ext cx="53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A</a:t>
            </a:r>
          </a:p>
        </p:txBody>
      </p:sp>
      <p:sp>
        <p:nvSpPr>
          <p:cNvPr id="114744" name="WordArt 56"/>
          <p:cNvSpPr>
            <a:spLocks noChangeArrowheads="1" noChangeShapeType="1" noTextEdit="1"/>
          </p:cNvSpPr>
          <p:nvPr/>
        </p:nvSpPr>
        <p:spPr bwMode="auto">
          <a:xfrm>
            <a:off x="4648200" y="3810000"/>
            <a:ext cx="45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</a:t>
            </a:r>
          </a:p>
        </p:txBody>
      </p:sp>
      <p:sp>
        <p:nvSpPr>
          <p:cNvPr id="114745" name="WordArt 57"/>
          <p:cNvSpPr>
            <a:spLocks noChangeArrowheads="1" noChangeShapeType="1" noTextEdit="1"/>
          </p:cNvSpPr>
          <p:nvPr/>
        </p:nvSpPr>
        <p:spPr bwMode="auto">
          <a:xfrm>
            <a:off x="7772400" y="37338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</a:t>
            </a:r>
          </a:p>
        </p:txBody>
      </p:sp>
      <p:sp>
        <p:nvSpPr>
          <p:cNvPr id="114747" name="WordArt 59"/>
          <p:cNvSpPr>
            <a:spLocks noChangeArrowheads="1" noChangeShapeType="1" noTextEdit="1"/>
          </p:cNvSpPr>
          <p:nvPr/>
        </p:nvSpPr>
        <p:spPr bwMode="auto">
          <a:xfrm>
            <a:off x="990600" y="58674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</a:t>
            </a:r>
          </a:p>
        </p:txBody>
      </p:sp>
      <p:sp>
        <p:nvSpPr>
          <p:cNvPr id="114750" name="WordArt 62"/>
          <p:cNvSpPr>
            <a:spLocks noChangeArrowheads="1" noChangeShapeType="1" noTextEdit="1"/>
          </p:cNvSpPr>
          <p:nvPr/>
        </p:nvSpPr>
        <p:spPr bwMode="auto">
          <a:xfrm>
            <a:off x="914400" y="4953000"/>
            <a:ext cx="53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A</a:t>
            </a:r>
          </a:p>
        </p:txBody>
      </p:sp>
      <p:sp>
        <p:nvSpPr>
          <p:cNvPr id="114751" name="Oval 63"/>
          <p:cNvSpPr>
            <a:spLocks noChangeArrowheads="1"/>
          </p:cNvSpPr>
          <p:nvPr/>
        </p:nvSpPr>
        <p:spPr bwMode="auto">
          <a:xfrm>
            <a:off x="762000" y="4800600"/>
            <a:ext cx="914400" cy="914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114753" name="Oval 65"/>
          <p:cNvSpPr>
            <a:spLocks noChangeArrowheads="1"/>
          </p:cNvSpPr>
          <p:nvPr/>
        </p:nvSpPr>
        <p:spPr bwMode="auto">
          <a:xfrm>
            <a:off x="762000" y="5715000"/>
            <a:ext cx="914400" cy="914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114754" name="Text Box 66"/>
          <p:cNvSpPr txBox="1">
            <a:spLocks noChangeArrowheads="1"/>
          </p:cNvSpPr>
          <p:nvPr/>
        </p:nvSpPr>
        <p:spPr bwMode="auto">
          <a:xfrm>
            <a:off x="1905000" y="57912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Là hình lập phương.</a:t>
            </a:r>
          </a:p>
        </p:txBody>
      </p:sp>
      <p:sp>
        <p:nvSpPr>
          <p:cNvPr id="114755" name="Text Box 67"/>
          <p:cNvSpPr txBox="1">
            <a:spLocks noChangeArrowheads="1"/>
          </p:cNvSpPr>
          <p:nvPr/>
        </p:nvSpPr>
        <p:spPr bwMode="auto">
          <a:xfrm>
            <a:off x="1905000" y="48768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Là hình hộp chữ nhật.</a:t>
            </a:r>
          </a:p>
        </p:txBody>
      </p:sp>
      <p:sp>
        <p:nvSpPr>
          <p:cNvPr id="13327" name="WordArt 69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13328" name="Text Box 70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13329" name="Line 71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1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1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4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4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741" grpId="0" animBg="1"/>
      <p:bldP spid="114744" grpId="0" animBg="1"/>
      <p:bldP spid="114745" grpId="0" animBg="1"/>
      <p:bldP spid="114747" grpId="0" animBg="1"/>
      <p:bldP spid="114750" grpId="0" animBg="1"/>
      <p:bldP spid="114751" grpId="0" animBg="1"/>
      <p:bldP spid="114753" grpId="0" animBg="1"/>
      <p:bldP spid="114754" grpId="0"/>
      <p:bldP spid="1147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152400" y="1295400"/>
            <a:ext cx="8915400" cy="3429000"/>
          </a:xfrm>
          <a:prstGeom prst="horizontalScroll">
            <a:avLst>
              <a:gd name="adj" fmla="val 12500"/>
            </a:avLst>
          </a:prstGeom>
          <a:solidFill>
            <a:srgbClr val="FFFF00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</a:pPr>
            <a:endParaRPr lang="en-US" b="1">
              <a:solidFill>
                <a:srgbClr val="6600FF"/>
              </a:solidFill>
              <a:latin typeface="Arial" charset="0"/>
            </a:endParaRPr>
          </a:p>
          <a:p>
            <a:pPr algn="just">
              <a:spcBef>
                <a:spcPct val="50000"/>
              </a:spcBef>
            </a:pPr>
            <a:endParaRPr lang="en-US" b="1">
              <a:solidFill>
                <a:srgbClr val="6600FF"/>
              </a:solidFill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Arial" charset="0"/>
              </a:rPr>
              <a:t>Hình hộp chữ nhật có 6 mặt đều là hình chữ nhật. </a:t>
            </a:r>
          </a:p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Arial" charset="0"/>
              </a:rPr>
              <a:t>Các mặt đối diện bằng nhau;có 3 kích thước là chiều </a:t>
            </a:r>
          </a:p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Arial" charset="0"/>
              </a:rPr>
              <a:t>dài, chiều rộng và chiều cao. Có 8 đỉnh và 12 cạnh. </a:t>
            </a:r>
          </a:p>
          <a:p>
            <a:pPr algn="just">
              <a:spcBef>
                <a:spcPct val="50000"/>
              </a:spcBef>
            </a:pPr>
            <a:endParaRPr lang="en-US" sz="2000" b="1">
              <a:solidFill>
                <a:srgbClr val="6600FF"/>
              </a:solidFill>
              <a:latin typeface="Arial" charset="0"/>
            </a:endParaRPr>
          </a:p>
          <a:p>
            <a:pPr algn="just"/>
            <a:endParaRPr lang="en-US" sz="2000">
              <a:solidFill>
                <a:srgbClr val="6600FF"/>
              </a:solidFill>
              <a:latin typeface="Arial" charset="0"/>
            </a:endParaRPr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228600" y="4876800"/>
            <a:ext cx="8686800" cy="1981200"/>
          </a:xfrm>
          <a:prstGeom prst="horizontalScroll">
            <a:avLst>
              <a:gd name="adj" fmla="val 12500"/>
            </a:avLst>
          </a:prstGeom>
          <a:solidFill>
            <a:srgbClr val="00FF00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000" b="1" i="1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Hình lập phương có 6 mặt,8 đỉnh,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12 cạnh, các mặt đều là hình vuông bằng nhau</a:t>
            </a:r>
            <a:r>
              <a:rPr lang="en-US" sz="1600" b="1" i="1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6600FF"/>
              </a:solidFill>
              <a:latin typeface="Arial" charset="0"/>
            </a:endParaRPr>
          </a:p>
          <a:p>
            <a:endParaRPr lang="en-US" sz="1600">
              <a:latin typeface="Arial" charset="0"/>
            </a:endParaRPr>
          </a:p>
        </p:txBody>
      </p:sp>
      <p:sp>
        <p:nvSpPr>
          <p:cNvPr id="14340" name="WordArt 9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14342" name="Line 11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117475" y="852488"/>
            <a:ext cx="4841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3300"/>
                </a:solidFill>
                <a:latin typeface="Arial" charset="0"/>
              </a:rPr>
              <a:t>+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254000" y="4510088"/>
            <a:ext cx="4841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3300"/>
                </a:solidFill>
                <a:latin typeface="Arial" charset="0"/>
              </a:rPr>
              <a:t>+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361950" y="990600"/>
            <a:ext cx="337978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Hình hộp chữ nhật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63563" y="4540250"/>
            <a:ext cx="309403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Hình lập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nimBg="1"/>
      <p:bldP spid="124936" grpId="0" animBg="1"/>
      <p:bldP spid="124942" grpId="0"/>
      <p:bldP spid="124943" grpId="0"/>
      <p:bldP spid="124944" grpId="0"/>
      <p:bldP spid="1249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7620000" cy="609600"/>
          </a:xfrm>
          <a:noFill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smtClean="0">
                <a:solidFill>
                  <a:srgbClr val="FF3300"/>
                </a:solidFill>
                <a:effectLst/>
                <a:latin typeface="Arial" charset="0"/>
              </a:rPr>
              <a:t>a)Hình hộp chữ nhật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29000" y="4449763"/>
            <a:ext cx="2609850" cy="1646237"/>
            <a:chOff x="1536" y="2256"/>
            <a:chExt cx="1776" cy="1344"/>
          </a:xfrm>
        </p:grpSpPr>
        <p:sp>
          <p:nvSpPr>
            <p:cNvPr id="4108" name="AutoShape 5"/>
            <p:cNvSpPr>
              <a:spLocks noChangeArrowheads="1"/>
            </p:cNvSpPr>
            <p:nvPr/>
          </p:nvSpPr>
          <p:spPr bwMode="auto">
            <a:xfrm>
              <a:off x="1536" y="2256"/>
              <a:ext cx="1776" cy="1344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4109" name="Line 6"/>
            <p:cNvSpPr>
              <a:spLocks noChangeShapeType="1"/>
            </p:cNvSpPr>
            <p:nvPr/>
          </p:nvSpPr>
          <p:spPr bwMode="auto">
            <a:xfrm>
              <a:off x="1872" y="2256"/>
              <a:ext cx="0" cy="10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7"/>
            <p:cNvSpPr>
              <a:spLocks noChangeShapeType="1"/>
            </p:cNvSpPr>
            <p:nvPr/>
          </p:nvSpPr>
          <p:spPr bwMode="auto">
            <a:xfrm flipV="1">
              <a:off x="1536" y="3264"/>
              <a:ext cx="336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8"/>
            <p:cNvSpPr>
              <a:spLocks noChangeShapeType="1"/>
            </p:cNvSpPr>
            <p:nvPr/>
          </p:nvSpPr>
          <p:spPr bwMode="auto">
            <a:xfrm>
              <a:off x="1872" y="3264"/>
              <a:ext cx="144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3434" name="Picture 10" descr="nhon hinh"/>
          <p:cNvPicPr>
            <a:picLocks noChangeAspect="1" noChangeArrowheads="1"/>
          </p:cNvPicPr>
          <p:nvPr/>
        </p:nvPicPr>
        <p:blipFill>
          <a:blip r:embed="rId2"/>
          <a:srcRect l="36177" t="19154" r="37242" b="72385"/>
          <a:stretch>
            <a:fillRect/>
          </a:stretch>
        </p:blipFill>
        <p:spPr bwMode="auto">
          <a:xfrm>
            <a:off x="5638800" y="2279650"/>
            <a:ext cx="2895600" cy="13779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pic>
        <p:nvPicPr>
          <p:cNvPr id="103435" name="Picture 11" descr="nhon hinh"/>
          <p:cNvPicPr>
            <a:picLocks noChangeAspect="1" noChangeArrowheads="1"/>
          </p:cNvPicPr>
          <p:nvPr/>
        </p:nvPicPr>
        <p:blipFill>
          <a:blip r:embed="rId2"/>
          <a:srcRect l="9044" t="21034" r="67699" b="72385"/>
          <a:stretch>
            <a:fillRect/>
          </a:stretch>
        </p:blipFill>
        <p:spPr bwMode="auto">
          <a:xfrm>
            <a:off x="457200" y="2132013"/>
            <a:ext cx="297180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85800" y="3657600"/>
            <a:ext cx="268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Bao diêm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005513" y="3657600"/>
            <a:ext cx="2681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Viên gạch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2482850" y="6116638"/>
            <a:ext cx="4375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Hình hộp chữ nhật</a:t>
            </a:r>
          </a:p>
        </p:txBody>
      </p:sp>
      <p:sp>
        <p:nvSpPr>
          <p:cNvPr id="4105" name="WordArt 16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4106" name="Text Box 17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4107" name="Line 18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  <p:bldP spid="103436" grpId="0"/>
      <p:bldP spid="103437" grpId="0"/>
      <p:bldP spid="1034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2" name="Rectangle 191"/>
          <p:cNvSpPr>
            <a:spLocks noChangeArrowheads="1"/>
          </p:cNvSpPr>
          <p:nvPr/>
        </p:nvSpPr>
        <p:spPr bwMode="auto">
          <a:xfrm>
            <a:off x="685800" y="1447800"/>
            <a:ext cx="2133600" cy="1371600"/>
          </a:xfrm>
          <a:prstGeom prst="rect">
            <a:avLst/>
          </a:prstGeom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 useBgFill="1">
        <p:nvSpPr>
          <p:cNvPr id="5123" name="AutoShape 187"/>
          <p:cNvSpPr>
            <a:spLocks noChangeArrowheads="1"/>
          </p:cNvSpPr>
          <p:nvPr/>
        </p:nvSpPr>
        <p:spPr bwMode="auto">
          <a:xfrm>
            <a:off x="152400" y="1371600"/>
            <a:ext cx="2667000" cy="457200"/>
          </a:xfrm>
          <a:prstGeom prst="parallelogram">
            <a:avLst>
              <a:gd name="adj" fmla="val 106863"/>
            </a:avLst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 useBgFill="1">
        <p:nvSpPr>
          <p:cNvPr id="5124" name="AutoShape 180"/>
          <p:cNvSpPr>
            <a:spLocks noChangeArrowheads="1"/>
          </p:cNvSpPr>
          <p:nvPr/>
        </p:nvSpPr>
        <p:spPr bwMode="auto">
          <a:xfrm>
            <a:off x="3733800" y="1447800"/>
            <a:ext cx="2667000" cy="457200"/>
          </a:xfrm>
          <a:prstGeom prst="parallelogram">
            <a:avLst>
              <a:gd name="adj" fmla="val 106863"/>
            </a:avLst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04800" y="3581400"/>
            <a:ext cx="2362200" cy="1828800"/>
            <a:chOff x="1776" y="2016"/>
            <a:chExt cx="1488" cy="1152"/>
          </a:xfrm>
        </p:grpSpPr>
        <p:sp>
          <p:nvSpPr>
            <p:cNvPr id="5258" name="Line 48"/>
            <p:cNvSpPr>
              <a:spLocks noChangeShapeType="1"/>
            </p:cNvSpPr>
            <p:nvPr/>
          </p:nvSpPr>
          <p:spPr bwMode="auto">
            <a:xfrm>
              <a:off x="2112" y="2592"/>
              <a:ext cx="8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Line 49"/>
            <p:cNvSpPr>
              <a:spLocks noChangeShapeType="1"/>
            </p:cNvSpPr>
            <p:nvPr/>
          </p:nvSpPr>
          <p:spPr bwMode="auto">
            <a:xfrm flipV="1">
              <a:off x="1968" y="2592"/>
              <a:ext cx="144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Line 50"/>
            <p:cNvSpPr>
              <a:spLocks noChangeShapeType="1"/>
            </p:cNvSpPr>
            <p:nvPr/>
          </p:nvSpPr>
          <p:spPr bwMode="auto">
            <a:xfrm flipV="1">
              <a:off x="2976" y="2448"/>
              <a:ext cx="288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Line 51"/>
            <p:cNvSpPr>
              <a:spLocks noChangeShapeType="1"/>
            </p:cNvSpPr>
            <p:nvPr/>
          </p:nvSpPr>
          <p:spPr bwMode="auto">
            <a:xfrm>
              <a:off x="2976" y="230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Line 52"/>
            <p:cNvSpPr>
              <a:spLocks noChangeShapeType="1"/>
            </p:cNvSpPr>
            <p:nvPr/>
          </p:nvSpPr>
          <p:spPr bwMode="auto">
            <a:xfrm>
              <a:off x="2112" y="230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Line 53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Line 54"/>
            <p:cNvSpPr>
              <a:spLocks noChangeShapeType="1"/>
            </p:cNvSpPr>
            <p:nvPr/>
          </p:nvSpPr>
          <p:spPr bwMode="auto">
            <a:xfrm>
              <a:off x="2976" y="2832"/>
              <a:ext cx="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Text Box 55"/>
            <p:cNvSpPr txBox="1">
              <a:spLocks noChangeArrowheads="1"/>
            </p:cNvSpPr>
            <p:nvPr/>
          </p:nvSpPr>
          <p:spPr bwMode="auto">
            <a:xfrm>
              <a:off x="2256" y="2544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266" name="Text Box 56"/>
            <p:cNvSpPr txBox="1">
              <a:spLocks noChangeArrowheads="1"/>
            </p:cNvSpPr>
            <p:nvPr/>
          </p:nvSpPr>
          <p:spPr bwMode="auto">
            <a:xfrm>
              <a:off x="2304" y="2016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267" name="Text Box 57"/>
            <p:cNvSpPr txBox="1">
              <a:spLocks noChangeArrowheads="1"/>
            </p:cNvSpPr>
            <p:nvPr/>
          </p:nvSpPr>
          <p:spPr bwMode="auto">
            <a:xfrm>
              <a:off x="1824" y="2400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268" name="Line 58"/>
            <p:cNvSpPr>
              <a:spLocks noChangeShapeType="1"/>
            </p:cNvSpPr>
            <p:nvPr/>
          </p:nvSpPr>
          <p:spPr bwMode="auto">
            <a:xfrm>
              <a:off x="2112" y="2304"/>
              <a:ext cx="8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Line 59"/>
            <p:cNvSpPr>
              <a:spLocks noChangeShapeType="1"/>
            </p:cNvSpPr>
            <p:nvPr/>
          </p:nvSpPr>
          <p:spPr bwMode="auto">
            <a:xfrm>
              <a:off x="2976" y="2304"/>
              <a:ext cx="288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Line 60"/>
            <p:cNvSpPr>
              <a:spLocks noChangeShapeType="1"/>
            </p:cNvSpPr>
            <p:nvPr/>
          </p:nvSpPr>
          <p:spPr bwMode="auto">
            <a:xfrm>
              <a:off x="2976" y="2592"/>
              <a:ext cx="288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Line 61"/>
            <p:cNvSpPr>
              <a:spLocks noChangeShapeType="1"/>
            </p:cNvSpPr>
            <p:nvPr/>
          </p:nvSpPr>
          <p:spPr bwMode="auto">
            <a:xfrm flipV="1">
              <a:off x="2976" y="2736"/>
              <a:ext cx="288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Line 62"/>
            <p:cNvSpPr>
              <a:spLocks noChangeShapeType="1"/>
            </p:cNvSpPr>
            <p:nvPr/>
          </p:nvSpPr>
          <p:spPr bwMode="auto">
            <a:xfrm flipV="1">
              <a:off x="2784" y="2592"/>
              <a:ext cx="192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Line 63"/>
            <p:cNvSpPr>
              <a:spLocks noChangeShapeType="1"/>
            </p:cNvSpPr>
            <p:nvPr/>
          </p:nvSpPr>
          <p:spPr bwMode="auto">
            <a:xfrm>
              <a:off x="1968" y="2784"/>
              <a:ext cx="8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Line 64"/>
            <p:cNvSpPr>
              <a:spLocks noChangeShapeType="1"/>
            </p:cNvSpPr>
            <p:nvPr/>
          </p:nvSpPr>
          <p:spPr bwMode="auto">
            <a:xfrm>
              <a:off x="1920" y="2016"/>
              <a:ext cx="8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Line 65"/>
            <p:cNvSpPr>
              <a:spLocks noChangeShapeType="1"/>
            </p:cNvSpPr>
            <p:nvPr/>
          </p:nvSpPr>
          <p:spPr bwMode="auto">
            <a:xfrm>
              <a:off x="2784" y="2016"/>
              <a:ext cx="192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Line 66"/>
            <p:cNvSpPr>
              <a:spLocks noChangeShapeType="1"/>
            </p:cNvSpPr>
            <p:nvPr/>
          </p:nvSpPr>
          <p:spPr bwMode="auto">
            <a:xfrm flipH="1">
              <a:off x="1776" y="2304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Line 67"/>
            <p:cNvSpPr>
              <a:spLocks noChangeShapeType="1"/>
            </p:cNvSpPr>
            <p:nvPr/>
          </p:nvSpPr>
          <p:spPr bwMode="auto">
            <a:xfrm>
              <a:off x="1920" y="2016"/>
              <a:ext cx="192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Line 68"/>
            <p:cNvSpPr>
              <a:spLocks noChangeShapeType="1"/>
            </p:cNvSpPr>
            <p:nvPr/>
          </p:nvSpPr>
          <p:spPr bwMode="auto">
            <a:xfrm flipH="1">
              <a:off x="1776" y="2496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Line 69"/>
            <p:cNvSpPr>
              <a:spLocks noChangeShapeType="1"/>
            </p:cNvSpPr>
            <p:nvPr/>
          </p:nvSpPr>
          <p:spPr bwMode="auto">
            <a:xfrm flipH="1">
              <a:off x="1776" y="2592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Text Box 70"/>
            <p:cNvSpPr txBox="1">
              <a:spLocks noChangeArrowheads="1"/>
            </p:cNvSpPr>
            <p:nvPr/>
          </p:nvSpPr>
          <p:spPr bwMode="auto">
            <a:xfrm>
              <a:off x="2976" y="2688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81" name="Text Box 71"/>
            <p:cNvSpPr txBox="1">
              <a:spLocks noChangeArrowheads="1"/>
            </p:cNvSpPr>
            <p:nvPr/>
          </p:nvSpPr>
          <p:spPr bwMode="auto">
            <a:xfrm>
              <a:off x="2352" y="2304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282" name="Text Box 72"/>
            <p:cNvSpPr txBox="1">
              <a:spLocks noChangeArrowheads="1"/>
            </p:cNvSpPr>
            <p:nvPr/>
          </p:nvSpPr>
          <p:spPr bwMode="auto">
            <a:xfrm>
              <a:off x="2976" y="2352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52400" y="5573713"/>
            <a:ext cx="3581400" cy="1150937"/>
            <a:chOff x="3072" y="1776"/>
            <a:chExt cx="2400" cy="883"/>
          </a:xfrm>
        </p:grpSpPr>
        <p:sp>
          <p:nvSpPr>
            <p:cNvPr id="5243" name="Text Box 74"/>
            <p:cNvSpPr txBox="1">
              <a:spLocks noChangeArrowheads="1"/>
            </p:cNvSpPr>
            <p:nvPr/>
          </p:nvSpPr>
          <p:spPr bwMode="auto">
            <a:xfrm>
              <a:off x="3744" y="2063"/>
              <a:ext cx="28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244" name="Text Box 75"/>
            <p:cNvSpPr txBox="1">
              <a:spLocks noChangeArrowheads="1"/>
            </p:cNvSpPr>
            <p:nvPr/>
          </p:nvSpPr>
          <p:spPr bwMode="auto">
            <a:xfrm>
              <a:off x="4992" y="2063"/>
              <a:ext cx="28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45" name="Text Box 76"/>
            <p:cNvSpPr txBox="1">
              <a:spLocks noChangeArrowheads="1"/>
            </p:cNvSpPr>
            <p:nvPr/>
          </p:nvSpPr>
          <p:spPr bwMode="auto">
            <a:xfrm>
              <a:off x="4416" y="2063"/>
              <a:ext cx="28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246" name="Text Box 77"/>
            <p:cNvSpPr txBox="1">
              <a:spLocks noChangeArrowheads="1"/>
            </p:cNvSpPr>
            <p:nvPr/>
          </p:nvSpPr>
          <p:spPr bwMode="auto">
            <a:xfrm>
              <a:off x="3744" y="1776"/>
              <a:ext cx="28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247" name="Text Box 78"/>
            <p:cNvSpPr txBox="1">
              <a:spLocks noChangeArrowheads="1"/>
            </p:cNvSpPr>
            <p:nvPr/>
          </p:nvSpPr>
          <p:spPr bwMode="auto">
            <a:xfrm>
              <a:off x="3744" y="2352"/>
              <a:ext cx="28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248" name="Text Box 79"/>
            <p:cNvSpPr txBox="1">
              <a:spLocks noChangeArrowheads="1"/>
            </p:cNvSpPr>
            <p:nvPr/>
          </p:nvSpPr>
          <p:spPr bwMode="auto">
            <a:xfrm>
              <a:off x="3168" y="2064"/>
              <a:ext cx="28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249" name="Line 80"/>
            <p:cNvSpPr>
              <a:spLocks noChangeShapeType="1"/>
            </p:cNvSpPr>
            <p:nvPr/>
          </p:nvSpPr>
          <p:spPr bwMode="auto">
            <a:xfrm>
              <a:off x="3072" y="2064"/>
              <a:ext cx="24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Line 81"/>
            <p:cNvSpPr>
              <a:spLocks noChangeShapeType="1"/>
            </p:cNvSpPr>
            <p:nvPr/>
          </p:nvSpPr>
          <p:spPr bwMode="auto">
            <a:xfrm>
              <a:off x="3072" y="2352"/>
              <a:ext cx="24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Line 82"/>
            <p:cNvSpPr>
              <a:spLocks noChangeShapeType="1"/>
            </p:cNvSpPr>
            <p:nvPr/>
          </p:nvSpPr>
          <p:spPr bwMode="auto">
            <a:xfrm flipV="1">
              <a:off x="3504" y="1776"/>
              <a:ext cx="0" cy="86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Line 83"/>
            <p:cNvSpPr>
              <a:spLocks noChangeShapeType="1"/>
            </p:cNvSpPr>
            <p:nvPr/>
          </p:nvSpPr>
          <p:spPr bwMode="auto">
            <a:xfrm>
              <a:off x="3504" y="2640"/>
              <a:ext cx="8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Line 84"/>
            <p:cNvSpPr>
              <a:spLocks noChangeShapeType="1"/>
            </p:cNvSpPr>
            <p:nvPr/>
          </p:nvSpPr>
          <p:spPr bwMode="auto">
            <a:xfrm>
              <a:off x="3504" y="1776"/>
              <a:ext cx="8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Line 85"/>
            <p:cNvSpPr>
              <a:spLocks noChangeShapeType="1"/>
            </p:cNvSpPr>
            <p:nvPr/>
          </p:nvSpPr>
          <p:spPr bwMode="auto">
            <a:xfrm flipH="1">
              <a:off x="5472" y="206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Line 86"/>
            <p:cNvSpPr>
              <a:spLocks noChangeShapeType="1"/>
            </p:cNvSpPr>
            <p:nvPr/>
          </p:nvSpPr>
          <p:spPr bwMode="auto">
            <a:xfrm flipH="1">
              <a:off x="4752" y="206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Line 87"/>
            <p:cNvSpPr>
              <a:spLocks noChangeShapeType="1"/>
            </p:cNvSpPr>
            <p:nvPr/>
          </p:nvSpPr>
          <p:spPr bwMode="auto">
            <a:xfrm flipH="1">
              <a:off x="4320" y="1776"/>
              <a:ext cx="0" cy="86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Line 88"/>
            <p:cNvSpPr>
              <a:spLocks noChangeShapeType="1"/>
            </p:cNvSpPr>
            <p:nvPr/>
          </p:nvSpPr>
          <p:spPr bwMode="auto">
            <a:xfrm flipH="1">
              <a:off x="3072" y="206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Text Box 28"/>
          <p:cNvSpPr txBox="1">
            <a:spLocks noChangeArrowheads="1"/>
          </p:cNvSpPr>
          <p:nvPr/>
        </p:nvSpPr>
        <p:spPr bwMode="auto">
          <a:xfrm>
            <a:off x="3276600" y="381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0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128" name="Text Box 29"/>
          <p:cNvSpPr txBox="1">
            <a:spLocks noChangeArrowheads="1"/>
          </p:cNvSpPr>
          <p:nvPr/>
        </p:nvSpPr>
        <p:spPr bwMode="auto">
          <a:xfrm>
            <a:off x="685800" y="1828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0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129" name="Text Box 31"/>
          <p:cNvSpPr txBox="1">
            <a:spLocks noChangeArrowheads="1"/>
          </p:cNvSpPr>
          <p:nvPr/>
        </p:nvSpPr>
        <p:spPr bwMode="auto">
          <a:xfrm>
            <a:off x="1447800" y="-76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000" b="1">
              <a:solidFill>
                <a:srgbClr val="FF3300"/>
              </a:solidFill>
              <a:latin typeface="Arial" charset="0"/>
            </a:endParaRPr>
          </a:p>
        </p:txBody>
      </p:sp>
      <p:grpSp>
        <p:nvGrpSpPr>
          <p:cNvPr id="5130" name="Group 158"/>
          <p:cNvGrpSpPr>
            <a:grpSpLocks/>
          </p:cNvGrpSpPr>
          <p:nvPr/>
        </p:nvGrpSpPr>
        <p:grpSpPr bwMode="auto">
          <a:xfrm>
            <a:off x="152400" y="1371600"/>
            <a:ext cx="2667000" cy="1828800"/>
            <a:chOff x="96" y="864"/>
            <a:chExt cx="1680" cy="1152"/>
          </a:xfrm>
        </p:grpSpPr>
        <p:sp>
          <p:nvSpPr>
            <p:cNvPr id="5239" name="AutoShape 36"/>
            <p:cNvSpPr>
              <a:spLocks noChangeArrowheads="1"/>
            </p:cNvSpPr>
            <p:nvPr/>
          </p:nvSpPr>
          <p:spPr bwMode="auto">
            <a:xfrm>
              <a:off x="96" y="864"/>
              <a:ext cx="1680" cy="115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5240" name="Line 37"/>
            <p:cNvSpPr>
              <a:spLocks noChangeShapeType="1"/>
            </p:cNvSpPr>
            <p:nvPr/>
          </p:nvSpPr>
          <p:spPr bwMode="auto">
            <a:xfrm>
              <a:off x="414" y="864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Line 38"/>
            <p:cNvSpPr>
              <a:spLocks noChangeShapeType="1"/>
            </p:cNvSpPr>
            <p:nvPr/>
          </p:nvSpPr>
          <p:spPr bwMode="auto">
            <a:xfrm flipV="1">
              <a:off x="96" y="1728"/>
              <a:ext cx="318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Line 39"/>
            <p:cNvSpPr>
              <a:spLocks noChangeShapeType="1"/>
            </p:cNvSpPr>
            <p:nvPr/>
          </p:nvSpPr>
          <p:spPr bwMode="auto">
            <a:xfrm>
              <a:off x="414" y="1728"/>
              <a:ext cx="136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42" name="Text Box 106"/>
          <p:cNvSpPr txBox="1">
            <a:spLocks noChangeArrowheads="1"/>
          </p:cNvSpPr>
          <p:nvPr/>
        </p:nvSpPr>
        <p:spPr bwMode="auto">
          <a:xfrm>
            <a:off x="3048000" y="33528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Hai mặt đáy (                       </a:t>
            </a:r>
          </a:p>
        </p:txBody>
      </p:sp>
      <p:sp>
        <p:nvSpPr>
          <p:cNvPr id="116844" name="Text Box 108"/>
          <p:cNvSpPr txBox="1">
            <a:spLocks noChangeArrowheads="1"/>
          </p:cNvSpPr>
          <p:nvPr/>
        </p:nvSpPr>
        <p:spPr bwMode="auto">
          <a:xfrm>
            <a:off x="3886200" y="563880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Mặt 1 bằng mặt 2;</a:t>
            </a:r>
          </a:p>
        </p:txBody>
      </p:sp>
      <p:sp>
        <p:nvSpPr>
          <p:cNvPr id="116864" name="Text Box 128"/>
          <p:cNvSpPr txBox="1">
            <a:spLocks noChangeArrowheads="1"/>
          </p:cNvSpPr>
          <p:nvPr/>
        </p:nvSpPr>
        <p:spPr bwMode="auto">
          <a:xfrm>
            <a:off x="4724400" y="43434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đều là hình chữ nhật</a:t>
            </a: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3124200" y="1752600"/>
            <a:ext cx="624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Arial" charset="0"/>
              </a:rPr>
              <a:t>Hình hộp chữ nhật có 6 mặt. </a:t>
            </a:r>
          </a:p>
        </p:txBody>
      </p:sp>
      <p:sp>
        <p:nvSpPr>
          <p:cNvPr id="5135" name="WordArt 155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5136" name="Text Box 156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116910" name="Text Box 174"/>
          <p:cNvSpPr txBox="1">
            <a:spLocks noChangeArrowheads="1"/>
          </p:cNvSpPr>
          <p:nvPr/>
        </p:nvSpPr>
        <p:spPr bwMode="auto">
          <a:xfrm>
            <a:off x="1814513" y="898525"/>
            <a:ext cx="312737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116913" name="Text Box 177"/>
          <p:cNvSpPr txBox="1">
            <a:spLocks noChangeArrowheads="1"/>
          </p:cNvSpPr>
          <p:nvPr/>
        </p:nvSpPr>
        <p:spPr bwMode="auto">
          <a:xfrm>
            <a:off x="1724025" y="3135313"/>
            <a:ext cx="327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116914" name="Text Box 178"/>
          <p:cNvSpPr txBox="1">
            <a:spLocks noChangeArrowheads="1"/>
          </p:cNvSpPr>
          <p:nvPr/>
        </p:nvSpPr>
        <p:spPr bwMode="auto">
          <a:xfrm>
            <a:off x="219075" y="2133600"/>
            <a:ext cx="327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116915" name="Text Box 179"/>
          <p:cNvSpPr txBox="1">
            <a:spLocks noChangeArrowheads="1"/>
          </p:cNvSpPr>
          <p:nvPr/>
        </p:nvSpPr>
        <p:spPr bwMode="auto">
          <a:xfrm>
            <a:off x="1438275" y="1981200"/>
            <a:ext cx="327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116919" name="Text Box 183"/>
          <p:cNvSpPr txBox="1">
            <a:spLocks noChangeArrowheads="1"/>
          </p:cNvSpPr>
          <p:nvPr/>
        </p:nvSpPr>
        <p:spPr bwMode="auto">
          <a:xfrm>
            <a:off x="2428875" y="2133600"/>
            <a:ext cx="327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grpSp>
        <p:nvGrpSpPr>
          <p:cNvPr id="5" name="Group 202"/>
          <p:cNvGrpSpPr>
            <a:grpSpLocks/>
          </p:cNvGrpSpPr>
          <p:nvPr/>
        </p:nvGrpSpPr>
        <p:grpSpPr bwMode="auto">
          <a:xfrm>
            <a:off x="152400" y="1371600"/>
            <a:ext cx="2667000" cy="457200"/>
            <a:chOff x="96" y="864"/>
            <a:chExt cx="1680" cy="288"/>
          </a:xfrm>
        </p:grpSpPr>
        <p:sp>
          <p:nvSpPr>
            <p:cNvPr id="5235" name="Line 197"/>
            <p:cNvSpPr>
              <a:spLocks noChangeShapeType="1"/>
            </p:cNvSpPr>
            <p:nvPr/>
          </p:nvSpPr>
          <p:spPr bwMode="auto">
            <a:xfrm flipH="1">
              <a:off x="96" y="864"/>
              <a:ext cx="288" cy="288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Line 198"/>
            <p:cNvSpPr>
              <a:spLocks noChangeShapeType="1"/>
            </p:cNvSpPr>
            <p:nvPr/>
          </p:nvSpPr>
          <p:spPr bwMode="auto">
            <a:xfrm>
              <a:off x="384" y="864"/>
              <a:ext cx="1392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Line 199"/>
            <p:cNvSpPr>
              <a:spLocks noChangeShapeType="1"/>
            </p:cNvSpPr>
            <p:nvPr/>
          </p:nvSpPr>
          <p:spPr bwMode="auto">
            <a:xfrm flipH="1">
              <a:off x="1488" y="864"/>
              <a:ext cx="288" cy="288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Line 200"/>
            <p:cNvSpPr>
              <a:spLocks noChangeShapeType="1"/>
            </p:cNvSpPr>
            <p:nvPr/>
          </p:nvSpPr>
          <p:spPr bwMode="auto">
            <a:xfrm>
              <a:off x="96" y="1152"/>
              <a:ext cx="1392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909" name="Line 173"/>
          <p:cNvSpPr>
            <a:spLocks noChangeShapeType="1"/>
          </p:cNvSpPr>
          <p:nvPr/>
        </p:nvSpPr>
        <p:spPr bwMode="auto">
          <a:xfrm flipH="1">
            <a:off x="1524000" y="1219200"/>
            <a:ext cx="3048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03"/>
          <p:cNvGrpSpPr>
            <a:grpSpLocks/>
          </p:cNvGrpSpPr>
          <p:nvPr/>
        </p:nvGrpSpPr>
        <p:grpSpPr bwMode="auto">
          <a:xfrm>
            <a:off x="152400" y="2743200"/>
            <a:ext cx="2667000" cy="457200"/>
            <a:chOff x="96" y="864"/>
            <a:chExt cx="1680" cy="288"/>
          </a:xfrm>
        </p:grpSpPr>
        <p:sp>
          <p:nvSpPr>
            <p:cNvPr id="5231" name="Line 204"/>
            <p:cNvSpPr>
              <a:spLocks noChangeShapeType="1"/>
            </p:cNvSpPr>
            <p:nvPr/>
          </p:nvSpPr>
          <p:spPr bwMode="auto">
            <a:xfrm flipH="1">
              <a:off x="96" y="864"/>
              <a:ext cx="288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Line 205"/>
            <p:cNvSpPr>
              <a:spLocks noChangeShapeType="1"/>
            </p:cNvSpPr>
            <p:nvPr/>
          </p:nvSpPr>
          <p:spPr bwMode="auto">
            <a:xfrm>
              <a:off x="384" y="864"/>
              <a:ext cx="1392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Line 206"/>
            <p:cNvSpPr>
              <a:spLocks noChangeShapeType="1"/>
            </p:cNvSpPr>
            <p:nvPr/>
          </p:nvSpPr>
          <p:spPr bwMode="auto">
            <a:xfrm flipH="1">
              <a:off x="1488" y="864"/>
              <a:ext cx="288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Line 207"/>
            <p:cNvSpPr>
              <a:spLocks noChangeShapeType="1"/>
            </p:cNvSpPr>
            <p:nvPr/>
          </p:nvSpPr>
          <p:spPr bwMode="auto">
            <a:xfrm>
              <a:off x="96" y="1152"/>
              <a:ext cx="1392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912" name="Line 176"/>
          <p:cNvSpPr>
            <a:spLocks noChangeShapeType="1"/>
          </p:cNvSpPr>
          <p:nvPr/>
        </p:nvSpPr>
        <p:spPr bwMode="auto">
          <a:xfrm flipH="1" flipV="1">
            <a:off x="1447800" y="3048000"/>
            <a:ext cx="3048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12"/>
          <p:cNvGrpSpPr>
            <a:grpSpLocks/>
          </p:cNvGrpSpPr>
          <p:nvPr/>
        </p:nvGrpSpPr>
        <p:grpSpPr bwMode="auto">
          <a:xfrm>
            <a:off x="152400" y="1371600"/>
            <a:ext cx="457200" cy="1828800"/>
            <a:chOff x="96" y="864"/>
            <a:chExt cx="288" cy="1152"/>
          </a:xfrm>
        </p:grpSpPr>
        <p:sp>
          <p:nvSpPr>
            <p:cNvPr id="5227" name="Line 208"/>
            <p:cNvSpPr>
              <a:spLocks noChangeShapeType="1"/>
            </p:cNvSpPr>
            <p:nvPr/>
          </p:nvSpPr>
          <p:spPr bwMode="auto">
            <a:xfrm>
              <a:off x="96" y="1152"/>
              <a:ext cx="0" cy="86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Line 209"/>
            <p:cNvSpPr>
              <a:spLocks noChangeShapeType="1"/>
            </p:cNvSpPr>
            <p:nvPr/>
          </p:nvSpPr>
          <p:spPr bwMode="auto">
            <a:xfrm flipH="1">
              <a:off x="96" y="1728"/>
              <a:ext cx="288" cy="28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Line 210"/>
            <p:cNvSpPr>
              <a:spLocks noChangeShapeType="1"/>
            </p:cNvSpPr>
            <p:nvPr/>
          </p:nvSpPr>
          <p:spPr bwMode="auto">
            <a:xfrm>
              <a:off x="384" y="864"/>
              <a:ext cx="0" cy="86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Line 211"/>
            <p:cNvSpPr>
              <a:spLocks noChangeShapeType="1"/>
            </p:cNvSpPr>
            <p:nvPr/>
          </p:nvSpPr>
          <p:spPr bwMode="auto">
            <a:xfrm flipH="1">
              <a:off x="96" y="864"/>
              <a:ext cx="288" cy="28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949" name="Rectangle 213"/>
          <p:cNvSpPr>
            <a:spLocks noChangeArrowheads="1"/>
          </p:cNvSpPr>
          <p:nvPr/>
        </p:nvSpPr>
        <p:spPr bwMode="auto">
          <a:xfrm>
            <a:off x="609600" y="1371600"/>
            <a:ext cx="2209800" cy="1371600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8" name="Group 215"/>
          <p:cNvGrpSpPr>
            <a:grpSpLocks/>
          </p:cNvGrpSpPr>
          <p:nvPr/>
        </p:nvGrpSpPr>
        <p:grpSpPr bwMode="auto">
          <a:xfrm>
            <a:off x="2362200" y="1371600"/>
            <a:ext cx="457200" cy="1828800"/>
            <a:chOff x="96" y="864"/>
            <a:chExt cx="288" cy="1152"/>
          </a:xfrm>
        </p:grpSpPr>
        <p:sp>
          <p:nvSpPr>
            <p:cNvPr id="5223" name="Line 216"/>
            <p:cNvSpPr>
              <a:spLocks noChangeShapeType="1"/>
            </p:cNvSpPr>
            <p:nvPr/>
          </p:nvSpPr>
          <p:spPr bwMode="auto">
            <a:xfrm>
              <a:off x="96" y="1152"/>
              <a:ext cx="0" cy="864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Line 217"/>
            <p:cNvSpPr>
              <a:spLocks noChangeShapeType="1"/>
            </p:cNvSpPr>
            <p:nvPr/>
          </p:nvSpPr>
          <p:spPr bwMode="auto">
            <a:xfrm flipH="1">
              <a:off x="96" y="1728"/>
              <a:ext cx="288" cy="288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Line 218"/>
            <p:cNvSpPr>
              <a:spLocks noChangeShapeType="1"/>
            </p:cNvSpPr>
            <p:nvPr/>
          </p:nvSpPr>
          <p:spPr bwMode="auto">
            <a:xfrm>
              <a:off x="384" y="864"/>
              <a:ext cx="0" cy="864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Line 219"/>
            <p:cNvSpPr>
              <a:spLocks noChangeShapeType="1"/>
            </p:cNvSpPr>
            <p:nvPr/>
          </p:nvSpPr>
          <p:spPr bwMode="auto">
            <a:xfrm flipH="1">
              <a:off x="96" y="864"/>
              <a:ext cx="288" cy="288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956" name="Rectangle 220"/>
          <p:cNvSpPr>
            <a:spLocks noChangeArrowheads="1"/>
          </p:cNvSpPr>
          <p:nvPr/>
        </p:nvSpPr>
        <p:spPr bwMode="auto">
          <a:xfrm>
            <a:off x="152400" y="1828800"/>
            <a:ext cx="2209800" cy="1371600"/>
          </a:xfrm>
          <a:prstGeom prst="rect">
            <a:avLst/>
          </a:prstGeom>
          <a:noFill/>
          <a:ln w="57150" algn="ctr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6957" name="Text Box 221"/>
          <p:cNvSpPr txBox="1">
            <a:spLocks noChangeArrowheads="1"/>
          </p:cNvSpPr>
          <p:nvPr/>
        </p:nvSpPr>
        <p:spPr bwMode="auto">
          <a:xfrm>
            <a:off x="1362075" y="2438400"/>
            <a:ext cx="327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grpSp>
        <p:nvGrpSpPr>
          <p:cNvPr id="9" name="Group 232"/>
          <p:cNvGrpSpPr>
            <a:grpSpLocks/>
          </p:cNvGrpSpPr>
          <p:nvPr/>
        </p:nvGrpSpPr>
        <p:grpSpPr bwMode="auto">
          <a:xfrm>
            <a:off x="533400" y="3581400"/>
            <a:ext cx="1676400" cy="457200"/>
            <a:chOff x="336" y="2256"/>
            <a:chExt cx="1056" cy="288"/>
          </a:xfrm>
        </p:grpSpPr>
        <p:sp>
          <p:nvSpPr>
            <p:cNvPr id="5219" name="Line 222"/>
            <p:cNvSpPr>
              <a:spLocks noChangeShapeType="1"/>
            </p:cNvSpPr>
            <p:nvPr/>
          </p:nvSpPr>
          <p:spPr bwMode="auto">
            <a:xfrm>
              <a:off x="336" y="2256"/>
              <a:ext cx="192" cy="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Line 223"/>
            <p:cNvSpPr>
              <a:spLocks noChangeShapeType="1"/>
            </p:cNvSpPr>
            <p:nvPr/>
          </p:nvSpPr>
          <p:spPr bwMode="auto">
            <a:xfrm>
              <a:off x="1200" y="2256"/>
              <a:ext cx="192" cy="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Line 224"/>
            <p:cNvSpPr>
              <a:spLocks noChangeShapeType="1"/>
            </p:cNvSpPr>
            <p:nvPr/>
          </p:nvSpPr>
          <p:spPr bwMode="auto">
            <a:xfrm>
              <a:off x="336" y="2256"/>
              <a:ext cx="86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Line 225"/>
            <p:cNvSpPr>
              <a:spLocks noChangeShapeType="1"/>
            </p:cNvSpPr>
            <p:nvPr/>
          </p:nvSpPr>
          <p:spPr bwMode="auto">
            <a:xfrm>
              <a:off x="528" y="2544"/>
              <a:ext cx="86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230"/>
          <p:cNvGrpSpPr>
            <a:grpSpLocks/>
          </p:cNvGrpSpPr>
          <p:nvPr/>
        </p:nvGrpSpPr>
        <p:grpSpPr bwMode="auto">
          <a:xfrm>
            <a:off x="609600" y="4495800"/>
            <a:ext cx="1600200" cy="304800"/>
            <a:chOff x="384" y="2832"/>
            <a:chExt cx="1008" cy="192"/>
          </a:xfrm>
        </p:grpSpPr>
        <p:sp>
          <p:nvSpPr>
            <p:cNvPr id="5215" name="Line 226"/>
            <p:cNvSpPr>
              <a:spLocks noChangeShapeType="1"/>
            </p:cNvSpPr>
            <p:nvPr/>
          </p:nvSpPr>
          <p:spPr bwMode="auto">
            <a:xfrm flipH="1">
              <a:off x="384" y="2832"/>
              <a:ext cx="144" cy="1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Line 227"/>
            <p:cNvSpPr>
              <a:spLocks noChangeShapeType="1"/>
            </p:cNvSpPr>
            <p:nvPr/>
          </p:nvSpPr>
          <p:spPr bwMode="auto">
            <a:xfrm>
              <a:off x="384" y="3024"/>
              <a:ext cx="81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Line 228"/>
            <p:cNvSpPr>
              <a:spLocks noChangeShapeType="1"/>
            </p:cNvSpPr>
            <p:nvPr/>
          </p:nvSpPr>
          <p:spPr bwMode="auto">
            <a:xfrm>
              <a:off x="528" y="2832"/>
              <a:ext cx="86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Line 229"/>
            <p:cNvSpPr>
              <a:spLocks noChangeShapeType="1"/>
            </p:cNvSpPr>
            <p:nvPr/>
          </p:nvSpPr>
          <p:spPr bwMode="auto">
            <a:xfrm flipH="1">
              <a:off x="1200" y="2832"/>
              <a:ext cx="192" cy="1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969" name="Text Box 233"/>
          <p:cNvSpPr txBox="1">
            <a:spLocks noChangeArrowheads="1"/>
          </p:cNvSpPr>
          <p:nvPr/>
        </p:nvSpPr>
        <p:spPr bwMode="auto">
          <a:xfrm>
            <a:off x="5246688" y="3382963"/>
            <a:ext cx="10842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mặt 1</a:t>
            </a:r>
          </a:p>
        </p:txBody>
      </p:sp>
      <p:sp>
        <p:nvSpPr>
          <p:cNvPr id="116970" name="Text Box 234"/>
          <p:cNvSpPr txBox="1">
            <a:spLocks noChangeArrowheads="1"/>
          </p:cNvSpPr>
          <p:nvPr/>
        </p:nvSpPr>
        <p:spPr bwMode="auto">
          <a:xfrm>
            <a:off x="6196013" y="3352800"/>
            <a:ext cx="16827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và mặt 2)</a:t>
            </a:r>
          </a:p>
        </p:txBody>
      </p:sp>
      <p:sp>
        <p:nvSpPr>
          <p:cNvPr id="116972" name="Rectangle 236"/>
          <p:cNvSpPr>
            <a:spLocks noChangeArrowheads="1"/>
          </p:cNvSpPr>
          <p:nvPr/>
        </p:nvSpPr>
        <p:spPr bwMode="auto">
          <a:xfrm>
            <a:off x="2908300" y="3886200"/>
            <a:ext cx="24050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bốn mặt bên( </a:t>
            </a:r>
          </a:p>
        </p:txBody>
      </p:sp>
      <p:sp>
        <p:nvSpPr>
          <p:cNvPr id="116973" name="Text Box 237"/>
          <p:cNvSpPr txBox="1">
            <a:spLocks noChangeArrowheads="1"/>
          </p:cNvSpPr>
          <p:nvPr/>
        </p:nvSpPr>
        <p:spPr bwMode="auto">
          <a:xfrm>
            <a:off x="7900988" y="3352800"/>
            <a:ext cx="565150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và</a:t>
            </a:r>
          </a:p>
          <a:p>
            <a:endParaRPr lang="en-US" sz="1600">
              <a:latin typeface="Arial" charset="0"/>
            </a:endParaRPr>
          </a:p>
        </p:txBody>
      </p:sp>
      <p:sp>
        <p:nvSpPr>
          <p:cNvPr id="116974" name="Rectangle 238"/>
          <p:cNvSpPr>
            <a:spLocks noChangeArrowheads="1"/>
          </p:cNvSpPr>
          <p:nvPr/>
        </p:nvSpPr>
        <p:spPr bwMode="auto">
          <a:xfrm>
            <a:off x="5195888" y="3886200"/>
            <a:ext cx="118268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mặt 3,</a:t>
            </a:r>
          </a:p>
        </p:txBody>
      </p:sp>
      <p:sp>
        <p:nvSpPr>
          <p:cNvPr id="116975" name="Rectangle 239"/>
          <p:cNvSpPr>
            <a:spLocks noChangeArrowheads="1"/>
          </p:cNvSpPr>
          <p:nvPr/>
        </p:nvSpPr>
        <p:spPr bwMode="auto">
          <a:xfrm>
            <a:off x="6205538" y="3886200"/>
            <a:ext cx="118268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mặt 4,</a:t>
            </a:r>
          </a:p>
        </p:txBody>
      </p:sp>
      <p:sp>
        <p:nvSpPr>
          <p:cNvPr id="116976" name="Rectangle 240"/>
          <p:cNvSpPr>
            <a:spLocks noChangeArrowheads="1"/>
          </p:cNvSpPr>
          <p:nvPr/>
        </p:nvSpPr>
        <p:spPr bwMode="auto">
          <a:xfrm>
            <a:off x="7304088" y="3886200"/>
            <a:ext cx="10842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mặt 5</a:t>
            </a:r>
          </a:p>
        </p:txBody>
      </p:sp>
      <p:sp>
        <p:nvSpPr>
          <p:cNvPr id="116977" name="Rectangle 241"/>
          <p:cNvSpPr>
            <a:spLocks noChangeArrowheads="1"/>
          </p:cNvSpPr>
          <p:nvPr/>
        </p:nvSpPr>
        <p:spPr bwMode="auto">
          <a:xfrm>
            <a:off x="2962275" y="4343400"/>
            <a:ext cx="16827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và mặt 6)</a:t>
            </a:r>
          </a:p>
        </p:txBody>
      </p:sp>
      <p:grpSp>
        <p:nvGrpSpPr>
          <p:cNvPr id="11" name="Group 247"/>
          <p:cNvGrpSpPr>
            <a:grpSpLocks/>
          </p:cNvGrpSpPr>
          <p:nvPr/>
        </p:nvGrpSpPr>
        <p:grpSpPr bwMode="auto">
          <a:xfrm>
            <a:off x="304800" y="4038600"/>
            <a:ext cx="533400" cy="762000"/>
            <a:chOff x="192" y="2544"/>
            <a:chExt cx="336" cy="480"/>
          </a:xfrm>
        </p:grpSpPr>
        <p:sp>
          <p:nvSpPr>
            <p:cNvPr id="5211" name="Line 231"/>
            <p:cNvSpPr>
              <a:spLocks noChangeShapeType="1"/>
            </p:cNvSpPr>
            <p:nvPr/>
          </p:nvSpPr>
          <p:spPr bwMode="auto">
            <a:xfrm>
              <a:off x="192" y="2736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Line 242"/>
            <p:cNvSpPr>
              <a:spLocks noChangeShapeType="1"/>
            </p:cNvSpPr>
            <p:nvPr/>
          </p:nvSpPr>
          <p:spPr bwMode="auto">
            <a:xfrm flipV="1">
              <a:off x="192" y="2544"/>
              <a:ext cx="336" cy="19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Line 243"/>
            <p:cNvSpPr>
              <a:spLocks noChangeShapeType="1"/>
            </p:cNvSpPr>
            <p:nvPr/>
          </p:nvSpPr>
          <p:spPr bwMode="auto">
            <a:xfrm flipV="1">
              <a:off x="192" y="2832"/>
              <a:ext cx="336" cy="19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Line 244"/>
            <p:cNvSpPr>
              <a:spLocks noChangeShapeType="1"/>
            </p:cNvSpPr>
            <p:nvPr/>
          </p:nvSpPr>
          <p:spPr bwMode="auto">
            <a:xfrm>
              <a:off x="528" y="2544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252"/>
          <p:cNvGrpSpPr>
            <a:grpSpLocks/>
          </p:cNvGrpSpPr>
          <p:nvPr/>
        </p:nvGrpSpPr>
        <p:grpSpPr bwMode="auto">
          <a:xfrm>
            <a:off x="2209800" y="4038600"/>
            <a:ext cx="457200" cy="685800"/>
            <a:chOff x="1392" y="2544"/>
            <a:chExt cx="288" cy="432"/>
          </a:xfrm>
        </p:grpSpPr>
        <p:sp>
          <p:nvSpPr>
            <p:cNvPr id="5207" name="Line 245"/>
            <p:cNvSpPr>
              <a:spLocks noChangeShapeType="1"/>
            </p:cNvSpPr>
            <p:nvPr/>
          </p:nvSpPr>
          <p:spPr bwMode="auto">
            <a:xfrm>
              <a:off x="1392" y="2544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Line 248"/>
            <p:cNvSpPr>
              <a:spLocks noChangeShapeType="1"/>
            </p:cNvSpPr>
            <p:nvPr/>
          </p:nvSpPr>
          <p:spPr bwMode="auto">
            <a:xfrm>
              <a:off x="1392" y="2544"/>
              <a:ext cx="288" cy="144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Line 249"/>
            <p:cNvSpPr>
              <a:spLocks noChangeShapeType="1"/>
            </p:cNvSpPr>
            <p:nvPr/>
          </p:nvSpPr>
          <p:spPr bwMode="auto">
            <a:xfrm>
              <a:off x="1392" y="2832"/>
              <a:ext cx="288" cy="144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Line 250"/>
            <p:cNvSpPr>
              <a:spLocks noChangeShapeType="1"/>
            </p:cNvSpPr>
            <p:nvPr/>
          </p:nvSpPr>
          <p:spPr bwMode="auto">
            <a:xfrm>
              <a:off x="1680" y="2688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838200" y="4038600"/>
            <a:ext cx="1371600" cy="457200"/>
            <a:chOff x="528" y="2544"/>
            <a:chExt cx="864" cy="288"/>
          </a:xfrm>
        </p:grpSpPr>
        <p:sp>
          <p:nvSpPr>
            <p:cNvPr id="5203" name="Line 251"/>
            <p:cNvSpPr>
              <a:spLocks noChangeShapeType="1"/>
            </p:cNvSpPr>
            <p:nvPr/>
          </p:nvSpPr>
          <p:spPr bwMode="auto">
            <a:xfrm>
              <a:off x="528" y="2544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Line 253"/>
            <p:cNvSpPr>
              <a:spLocks noChangeShapeType="1"/>
            </p:cNvSpPr>
            <p:nvPr/>
          </p:nvSpPr>
          <p:spPr bwMode="auto">
            <a:xfrm>
              <a:off x="1392" y="2544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Line 256"/>
            <p:cNvSpPr>
              <a:spLocks noChangeShapeType="1"/>
            </p:cNvSpPr>
            <p:nvPr/>
          </p:nvSpPr>
          <p:spPr bwMode="auto">
            <a:xfrm>
              <a:off x="528" y="2544"/>
              <a:ext cx="864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Line 257"/>
            <p:cNvSpPr>
              <a:spLocks noChangeShapeType="1"/>
            </p:cNvSpPr>
            <p:nvPr/>
          </p:nvSpPr>
          <p:spPr bwMode="auto">
            <a:xfrm>
              <a:off x="528" y="2832"/>
              <a:ext cx="864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264"/>
          <p:cNvGrpSpPr>
            <a:grpSpLocks/>
          </p:cNvGrpSpPr>
          <p:nvPr/>
        </p:nvGrpSpPr>
        <p:grpSpPr bwMode="auto">
          <a:xfrm>
            <a:off x="2209800" y="4267200"/>
            <a:ext cx="457200" cy="1143000"/>
            <a:chOff x="1392" y="2688"/>
            <a:chExt cx="288" cy="720"/>
          </a:xfrm>
        </p:grpSpPr>
        <p:sp>
          <p:nvSpPr>
            <p:cNvPr id="5199" name="Line 258"/>
            <p:cNvSpPr>
              <a:spLocks noChangeShapeType="1"/>
            </p:cNvSpPr>
            <p:nvPr/>
          </p:nvSpPr>
          <p:spPr bwMode="auto">
            <a:xfrm flipH="1">
              <a:off x="1392" y="2688"/>
              <a:ext cx="288" cy="384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Line 261"/>
            <p:cNvSpPr>
              <a:spLocks noChangeShapeType="1"/>
            </p:cNvSpPr>
            <p:nvPr/>
          </p:nvSpPr>
          <p:spPr bwMode="auto">
            <a:xfrm flipH="1">
              <a:off x="1392" y="2976"/>
              <a:ext cx="288" cy="43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Line 262"/>
            <p:cNvSpPr>
              <a:spLocks noChangeShapeType="1"/>
            </p:cNvSpPr>
            <p:nvPr/>
          </p:nvSpPr>
          <p:spPr bwMode="auto">
            <a:xfrm flipH="1">
              <a:off x="1392" y="3072"/>
              <a:ext cx="0" cy="336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Line 263"/>
            <p:cNvSpPr>
              <a:spLocks noChangeShapeType="1"/>
            </p:cNvSpPr>
            <p:nvPr/>
          </p:nvSpPr>
          <p:spPr bwMode="auto">
            <a:xfrm flipH="1">
              <a:off x="1680" y="2688"/>
              <a:ext cx="0" cy="336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276"/>
          <p:cNvGrpSpPr>
            <a:grpSpLocks/>
          </p:cNvGrpSpPr>
          <p:nvPr/>
        </p:nvGrpSpPr>
        <p:grpSpPr bwMode="auto">
          <a:xfrm>
            <a:off x="762000" y="5562600"/>
            <a:ext cx="1219200" cy="381000"/>
            <a:chOff x="480" y="3504"/>
            <a:chExt cx="768" cy="240"/>
          </a:xfrm>
        </p:grpSpPr>
        <p:sp>
          <p:nvSpPr>
            <p:cNvPr id="5195" name="Line 269"/>
            <p:cNvSpPr>
              <a:spLocks noChangeShapeType="1"/>
            </p:cNvSpPr>
            <p:nvPr/>
          </p:nvSpPr>
          <p:spPr bwMode="auto">
            <a:xfrm>
              <a:off x="480" y="3504"/>
              <a:ext cx="0" cy="24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Line 270"/>
            <p:cNvSpPr>
              <a:spLocks noChangeShapeType="1"/>
            </p:cNvSpPr>
            <p:nvPr/>
          </p:nvSpPr>
          <p:spPr bwMode="auto">
            <a:xfrm>
              <a:off x="480" y="3504"/>
              <a:ext cx="76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Line 271"/>
            <p:cNvSpPr>
              <a:spLocks noChangeShapeType="1"/>
            </p:cNvSpPr>
            <p:nvPr/>
          </p:nvSpPr>
          <p:spPr bwMode="auto">
            <a:xfrm>
              <a:off x="480" y="3744"/>
              <a:ext cx="76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Line 272"/>
            <p:cNvSpPr>
              <a:spLocks noChangeShapeType="1"/>
            </p:cNvSpPr>
            <p:nvPr/>
          </p:nvSpPr>
          <p:spPr bwMode="auto">
            <a:xfrm>
              <a:off x="1248" y="3504"/>
              <a:ext cx="0" cy="24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290"/>
          <p:cNvGrpSpPr>
            <a:grpSpLocks/>
          </p:cNvGrpSpPr>
          <p:nvPr/>
        </p:nvGrpSpPr>
        <p:grpSpPr bwMode="auto">
          <a:xfrm>
            <a:off x="2667000" y="5943600"/>
            <a:ext cx="1066800" cy="381000"/>
            <a:chOff x="1680" y="3744"/>
            <a:chExt cx="672" cy="240"/>
          </a:xfrm>
        </p:grpSpPr>
        <p:sp>
          <p:nvSpPr>
            <p:cNvPr id="5191" name="Line 279"/>
            <p:cNvSpPr>
              <a:spLocks noChangeShapeType="1"/>
            </p:cNvSpPr>
            <p:nvPr/>
          </p:nvSpPr>
          <p:spPr bwMode="auto">
            <a:xfrm>
              <a:off x="1680" y="3744"/>
              <a:ext cx="0" cy="24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Line 280"/>
            <p:cNvSpPr>
              <a:spLocks noChangeShapeType="1"/>
            </p:cNvSpPr>
            <p:nvPr/>
          </p:nvSpPr>
          <p:spPr bwMode="auto">
            <a:xfrm>
              <a:off x="2352" y="3744"/>
              <a:ext cx="0" cy="24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Line 283"/>
            <p:cNvSpPr>
              <a:spLocks noChangeShapeType="1"/>
            </p:cNvSpPr>
            <p:nvPr/>
          </p:nvSpPr>
          <p:spPr bwMode="auto">
            <a:xfrm>
              <a:off x="1680" y="3744"/>
              <a:ext cx="672" cy="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Line 284"/>
            <p:cNvSpPr>
              <a:spLocks noChangeShapeType="1"/>
            </p:cNvSpPr>
            <p:nvPr/>
          </p:nvSpPr>
          <p:spPr bwMode="auto">
            <a:xfrm>
              <a:off x="1680" y="3984"/>
              <a:ext cx="672" cy="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89"/>
          <p:cNvGrpSpPr>
            <a:grpSpLocks/>
          </p:cNvGrpSpPr>
          <p:nvPr/>
        </p:nvGrpSpPr>
        <p:grpSpPr bwMode="auto">
          <a:xfrm>
            <a:off x="762000" y="6324600"/>
            <a:ext cx="1219200" cy="381000"/>
            <a:chOff x="480" y="3984"/>
            <a:chExt cx="768" cy="240"/>
          </a:xfrm>
        </p:grpSpPr>
        <p:sp>
          <p:nvSpPr>
            <p:cNvPr id="5187" name="Line 281"/>
            <p:cNvSpPr>
              <a:spLocks noChangeShapeType="1"/>
            </p:cNvSpPr>
            <p:nvPr/>
          </p:nvSpPr>
          <p:spPr bwMode="auto">
            <a:xfrm>
              <a:off x="1248" y="3984"/>
              <a:ext cx="0" cy="24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8" name="Line 282"/>
            <p:cNvSpPr>
              <a:spLocks noChangeShapeType="1"/>
            </p:cNvSpPr>
            <p:nvPr/>
          </p:nvSpPr>
          <p:spPr bwMode="auto">
            <a:xfrm>
              <a:off x="480" y="3984"/>
              <a:ext cx="0" cy="24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Line 285"/>
            <p:cNvSpPr>
              <a:spLocks noChangeShapeType="1"/>
            </p:cNvSpPr>
            <p:nvPr/>
          </p:nvSpPr>
          <p:spPr bwMode="auto">
            <a:xfrm>
              <a:off x="480" y="4224"/>
              <a:ext cx="76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Line 288"/>
            <p:cNvSpPr>
              <a:spLocks noChangeShapeType="1"/>
            </p:cNvSpPr>
            <p:nvPr/>
          </p:nvSpPr>
          <p:spPr bwMode="auto">
            <a:xfrm>
              <a:off x="480" y="3984"/>
              <a:ext cx="76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95"/>
          <p:cNvGrpSpPr>
            <a:grpSpLocks/>
          </p:cNvGrpSpPr>
          <p:nvPr/>
        </p:nvGrpSpPr>
        <p:grpSpPr bwMode="auto">
          <a:xfrm>
            <a:off x="152400" y="5943600"/>
            <a:ext cx="609600" cy="381000"/>
            <a:chOff x="96" y="3744"/>
            <a:chExt cx="384" cy="240"/>
          </a:xfrm>
        </p:grpSpPr>
        <p:sp>
          <p:nvSpPr>
            <p:cNvPr id="5183" name="Line 273"/>
            <p:cNvSpPr>
              <a:spLocks noChangeShapeType="1"/>
            </p:cNvSpPr>
            <p:nvPr/>
          </p:nvSpPr>
          <p:spPr bwMode="auto">
            <a:xfrm>
              <a:off x="96" y="3744"/>
              <a:ext cx="0" cy="24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Line 291"/>
            <p:cNvSpPr>
              <a:spLocks noChangeShapeType="1"/>
            </p:cNvSpPr>
            <p:nvPr/>
          </p:nvSpPr>
          <p:spPr bwMode="auto">
            <a:xfrm>
              <a:off x="96" y="3744"/>
              <a:ext cx="384" cy="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Line 292"/>
            <p:cNvSpPr>
              <a:spLocks noChangeShapeType="1"/>
            </p:cNvSpPr>
            <p:nvPr/>
          </p:nvSpPr>
          <p:spPr bwMode="auto">
            <a:xfrm>
              <a:off x="96" y="3984"/>
              <a:ext cx="384" cy="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Line 293"/>
            <p:cNvSpPr>
              <a:spLocks noChangeShapeType="1"/>
            </p:cNvSpPr>
            <p:nvPr/>
          </p:nvSpPr>
          <p:spPr bwMode="auto">
            <a:xfrm>
              <a:off x="480" y="3744"/>
              <a:ext cx="0" cy="24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299"/>
          <p:cNvGrpSpPr>
            <a:grpSpLocks/>
          </p:cNvGrpSpPr>
          <p:nvPr/>
        </p:nvGrpSpPr>
        <p:grpSpPr bwMode="auto">
          <a:xfrm>
            <a:off x="1981200" y="5943600"/>
            <a:ext cx="685800" cy="381000"/>
            <a:chOff x="1248" y="3744"/>
            <a:chExt cx="432" cy="240"/>
          </a:xfrm>
        </p:grpSpPr>
        <p:sp>
          <p:nvSpPr>
            <p:cNvPr id="5179" name="Line 294"/>
            <p:cNvSpPr>
              <a:spLocks noChangeShapeType="1"/>
            </p:cNvSpPr>
            <p:nvPr/>
          </p:nvSpPr>
          <p:spPr bwMode="auto">
            <a:xfrm>
              <a:off x="1248" y="3744"/>
              <a:ext cx="0" cy="24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Line 296"/>
            <p:cNvSpPr>
              <a:spLocks noChangeShapeType="1"/>
            </p:cNvSpPr>
            <p:nvPr/>
          </p:nvSpPr>
          <p:spPr bwMode="auto">
            <a:xfrm>
              <a:off x="1680" y="3744"/>
              <a:ext cx="0" cy="24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Line 297"/>
            <p:cNvSpPr>
              <a:spLocks noChangeShapeType="1"/>
            </p:cNvSpPr>
            <p:nvPr/>
          </p:nvSpPr>
          <p:spPr bwMode="auto">
            <a:xfrm flipH="1">
              <a:off x="1248" y="3744"/>
              <a:ext cx="432" cy="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Line 298"/>
            <p:cNvSpPr>
              <a:spLocks noChangeShapeType="1"/>
            </p:cNvSpPr>
            <p:nvPr/>
          </p:nvSpPr>
          <p:spPr bwMode="auto">
            <a:xfrm flipH="1">
              <a:off x="1248" y="3984"/>
              <a:ext cx="432" cy="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036" name="Text Box 300"/>
          <p:cNvSpPr txBox="1">
            <a:spLocks noChangeArrowheads="1"/>
          </p:cNvSpPr>
          <p:nvPr/>
        </p:nvSpPr>
        <p:spPr bwMode="auto">
          <a:xfrm>
            <a:off x="6934200" y="56388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mặt 3 bằng</a:t>
            </a:r>
          </a:p>
        </p:txBody>
      </p:sp>
      <p:sp>
        <p:nvSpPr>
          <p:cNvPr id="117037" name="Text Box 301"/>
          <p:cNvSpPr txBox="1">
            <a:spLocks noChangeArrowheads="1"/>
          </p:cNvSpPr>
          <p:nvPr/>
        </p:nvSpPr>
        <p:spPr bwMode="auto">
          <a:xfrm>
            <a:off x="3886200" y="60960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mặt 5,</a:t>
            </a:r>
          </a:p>
        </p:txBody>
      </p:sp>
      <p:grpSp>
        <p:nvGrpSpPr>
          <p:cNvPr id="20" name="Group 302"/>
          <p:cNvGrpSpPr>
            <a:grpSpLocks/>
          </p:cNvGrpSpPr>
          <p:nvPr/>
        </p:nvGrpSpPr>
        <p:grpSpPr bwMode="auto">
          <a:xfrm>
            <a:off x="762000" y="5943600"/>
            <a:ext cx="1219200" cy="381000"/>
            <a:chOff x="1680" y="3744"/>
            <a:chExt cx="672" cy="240"/>
          </a:xfrm>
        </p:grpSpPr>
        <p:sp>
          <p:nvSpPr>
            <p:cNvPr id="5175" name="Line 303"/>
            <p:cNvSpPr>
              <a:spLocks noChangeShapeType="1"/>
            </p:cNvSpPr>
            <p:nvPr/>
          </p:nvSpPr>
          <p:spPr bwMode="auto">
            <a:xfrm>
              <a:off x="1680" y="3744"/>
              <a:ext cx="0" cy="24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Line 304"/>
            <p:cNvSpPr>
              <a:spLocks noChangeShapeType="1"/>
            </p:cNvSpPr>
            <p:nvPr/>
          </p:nvSpPr>
          <p:spPr bwMode="auto">
            <a:xfrm>
              <a:off x="2352" y="3744"/>
              <a:ext cx="0" cy="24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Line 305"/>
            <p:cNvSpPr>
              <a:spLocks noChangeShapeType="1"/>
            </p:cNvSpPr>
            <p:nvPr/>
          </p:nvSpPr>
          <p:spPr bwMode="auto">
            <a:xfrm>
              <a:off x="1680" y="3744"/>
              <a:ext cx="672" cy="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8" name="Line 306"/>
            <p:cNvSpPr>
              <a:spLocks noChangeShapeType="1"/>
            </p:cNvSpPr>
            <p:nvPr/>
          </p:nvSpPr>
          <p:spPr bwMode="auto">
            <a:xfrm>
              <a:off x="1680" y="3984"/>
              <a:ext cx="672" cy="0"/>
            </a:xfrm>
            <a:prstGeom prst="line">
              <a:avLst/>
            </a:prstGeom>
            <a:noFill/>
            <a:ln w="5715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043" name="Text Box 307"/>
          <p:cNvSpPr txBox="1">
            <a:spLocks noChangeArrowheads="1"/>
          </p:cNvSpPr>
          <p:nvPr/>
        </p:nvSpPr>
        <p:spPr bwMode="auto">
          <a:xfrm>
            <a:off x="4953000" y="60960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mặt 4 bằng mặt 6</a:t>
            </a:r>
          </a:p>
        </p:txBody>
      </p:sp>
      <p:sp>
        <p:nvSpPr>
          <p:cNvPr id="5174" name="Line 308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1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6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6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6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16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6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6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6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116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116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116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16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16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16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116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116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116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116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116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116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116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116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116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16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16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16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8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1169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1169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1169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9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2" dur="80"/>
                                        <p:tgtEl>
                                          <p:spTgt spid="116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3" dur="80"/>
                                        <p:tgtEl>
                                          <p:spTgt spid="1169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80"/>
                                        <p:tgtEl>
                                          <p:spTgt spid="1169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9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8" dur="80"/>
                                        <p:tgtEl>
                                          <p:spTgt spid="1169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9" dur="80"/>
                                        <p:tgtEl>
                                          <p:spTgt spid="1169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80"/>
                                        <p:tgtEl>
                                          <p:spTgt spid="1169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0" dur="80"/>
                                        <p:tgtEl>
                                          <p:spTgt spid="1168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1" dur="80"/>
                                        <p:tgtEl>
                                          <p:spTgt spid="116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80"/>
                                        <p:tgtEl>
                                          <p:spTgt spid="116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7" dur="80"/>
                                        <p:tgtEl>
                                          <p:spTgt spid="116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8" dur="80"/>
                                        <p:tgtEl>
                                          <p:spTgt spid="116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80"/>
                                        <p:tgtEl>
                                          <p:spTgt spid="116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2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117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117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117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2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117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117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117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117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117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117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3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42" grpId="0"/>
      <p:bldP spid="116844" grpId="0"/>
      <p:bldP spid="116864" grpId="0"/>
      <p:bldP spid="116748" grpId="0"/>
      <p:bldP spid="116910" grpId="0"/>
      <p:bldP spid="116913" grpId="0"/>
      <p:bldP spid="116914" grpId="0"/>
      <p:bldP spid="116915" grpId="0"/>
      <p:bldP spid="116919" grpId="0"/>
      <p:bldP spid="116909" grpId="0" animBg="1"/>
      <p:bldP spid="116912" grpId="0" animBg="1"/>
      <p:bldP spid="116949" grpId="0" animBg="1"/>
      <p:bldP spid="116949" grpId="1" animBg="1"/>
      <p:bldP spid="116956" grpId="0" animBg="1"/>
      <p:bldP spid="116956" grpId="1" animBg="1"/>
      <p:bldP spid="116957" grpId="0"/>
      <p:bldP spid="116969" grpId="0"/>
      <p:bldP spid="116970" grpId="0"/>
      <p:bldP spid="116972" grpId="0"/>
      <p:bldP spid="116973" grpId="0"/>
      <p:bldP spid="116974" grpId="0"/>
      <p:bldP spid="116975" grpId="0"/>
      <p:bldP spid="116976" grpId="0"/>
      <p:bldP spid="116977" grpId="0"/>
      <p:bldP spid="117036" grpId="0"/>
      <p:bldP spid="117037" grpId="0"/>
      <p:bldP spid="1170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533400" y="4648200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i="1">
                <a:solidFill>
                  <a:srgbClr val="0000FF"/>
                </a:solidFill>
                <a:latin typeface="Arial" charset="0"/>
              </a:rPr>
              <a:t>Chiều dài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 rot="-3000247">
            <a:off x="2102644" y="4495006"/>
            <a:ext cx="1676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i="1">
                <a:solidFill>
                  <a:srgbClr val="0000FF"/>
                </a:solidFill>
                <a:latin typeface="Arial" charset="0"/>
              </a:rPr>
              <a:t>Chiều rộng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 rot="-5400000">
            <a:off x="2332038" y="3030537"/>
            <a:ext cx="1676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i="1">
                <a:solidFill>
                  <a:srgbClr val="0000FF"/>
                </a:solidFill>
                <a:latin typeface="Arial" charset="0"/>
              </a:rPr>
              <a:t>Chiều cao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14600"/>
            <a:ext cx="2667000" cy="2133600"/>
            <a:chOff x="1536" y="2256"/>
            <a:chExt cx="1776" cy="1344"/>
          </a:xfrm>
        </p:grpSpPr>
        <p:sp>
          <p:nvSpPr>
            <p:cNvPr id="6201" name="AutoShape 6"/>
            <p:cNvSpPr>
              <a:spLocks noChangeArrowheads="1"/>
            </p:cNvSpPr>
            <p:nvPr/>
          </p:nvSpPr>
          <p:spPr bwMode="auto">
            <a:xfrm>
              <a:off x="1536" y="2256"/>
              <a:ext cx="1776" cy="1344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6202" name="Line 7"/>
            <p:cNvSpPr>
              <a:spLocks noChangeShapeType="1"/>
            </p:cNvSpPr>
            <p:nvPr/>
          </p:nvSpPr>
          <p:spPr bwMode="auto">
            <a:xfrm>
              <a:off x="1872" y="2256"/>
              <a:ext cx="0" cy="10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8"/>
            <p:cNvSpPr>
              <a:spLocks noChangeShapeType="1"/>
            </p:cNvSpPr>
            <p:nvPr/>
          </p:nvSpPr>
          <p:spPr bwMode="auto">
            <a:xfrm flipV="1">
              <a:off x="1536" y="3264"/>
              <a:ext cx="336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Line 9"/>
            <p:cNvSpPr>
              <a:spLocks noChangeShapeType="1"/>
            </p:cNvSpPr>
            <p:nvPr/>
          </p:nvSpPr>
          <p:spPr bwMode="auto">
            <a:xfrm>
              <a:off x="1872" y="3264"/>
              <a:ext cx="14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533400" y="20574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A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2895600" y="3886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2209800" y="4572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P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-76200" y="2743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D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2895600" y="2057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B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-76200" y="4572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Q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381000" y="3733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M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2438400" y="2895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C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76200" y="126365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Hình hộp chữ nhật (hình dưới)có: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657600" y="2132013"/>
            <a:ext cx="5562600" cy="457200"/>
            <a:chOff x="2352" y="288"/>
            <a:chExt cx="3504" cy="288"/>
          </a:xfrm>
        </p:grpSpPr>
        <p:sp>
          <p:nvSpPr>
            <p:cNvPr id="6199" name="Oval 24"/>
            <p:cNvSpPr>
              <a:spLocks noChangeArrowheads="1"/>
            </p:cNvSpPr>
            <p:nvPr/>
          </p:nvSpPr>
          <p:spPr bwMode="auto">
            <a:xfrm>
              <a:off x="2352" y="43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0">
                <a:latin typeface="Arial" charset="0"/>
              </a:endParaRPr>
            </a:p>
          </p:txBody>
        </p:sp>
        <p:sp>
          <p:nvSpPr>
            <p:cNvPr id="6200" name="Text Box 25"/>
            <p:cNvSpPr txBox="1">
              <a:spLocks noChangeArrowheads="1"/>
            </p:cNvSpPr>
            <p:nvPr/>
          </p:nvSpPr>
          <p:spPr bwMode="auto">
            <a:xfrm>
              <a:off x="2640" y="288"/>
              <a:ext cx="32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000000"/>
                  </a:solidFill>
                  <a:latin typeface="Arial" charset="0"/>
                </a:rPr>
                <a:t>Tám đỉnh: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733800" y="3563938"/>
            <a:ext cx="6400800" cy="457200"/>
            <a:chOff x="2064" y="1680"/>
            <a:chExt cx="4032" cy="288"/>
          </a:xfrm>
        </p:grpSpPr>
        <p:sp>
          <p:nvSpPr>
            <p:cNvPr id="6197" name="Oval 26"/>
            <p:cNvSpPr>
              <a:spLocks noChangeArrowheads="1"/>
            </p:cNvSpPr>
            <p:nvPr/>
          </p:nvSpPr>
          <p:spPr bwMode="auto">
            <a:xfrm>
              <a:off x="2064" y="182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6198" name="Text Box 27"/>
            <p:cNvSpPr txBox="1">
              <a:spLocks noChangeArrowheads="1"/>
            </p:cNvSpPr>
            <p:nvPr/>
          </p:nvSpPr>
          <p:spPr bwMode="auto">
            <a:xfrm>
              <a:off x="2256" y="1680"/>
              <a:ext cx="38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000000"/>
                  </a:solidFill>
                  <a:latin typeface="Arial" charset="0"/>
                </a:rPr>
                <a:t>Mười hai cạnh là: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228600" y="57912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Hình hộp chữ nhật có ba kích thước: chiều dài,chiều rộng, chiều cao.</a:t>
            </a:r>
          </a:p>
        </p:txBody>
      </p:sp>
      <p:sp>
        <p:nvSpPr>
          <p:cNvPr id="6162" name="WordArt 41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6163" name="Text Box 42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105515" name="Rectangle 43"/>
          <p:cNvSpPr>
            <a:spLocks noChangeArrowheads="1"/>
          </p:cNvSpPr>
          <p:nvPr/>
        </p:nvSpPr>
        <p:spPr bwMode="auto">
          <a:xfrm>
            <a:off x="5900738" y="2133600"/>
            <a:ext cx="11144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đỉnh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A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 </a:t>
            </a:r>
          </a:p>
        </p:txBody>
      </p:sp>
      <p:sp>
        <p:nvSpPr>
          <p:cNvPr id="105516" name="Rectangle 44"/>
          <p:cNvSpPr>
            <a:spLocks noChangeArrowheads="1"/>
          </p:cNvSpPr>
          <p:nvPr/>
        </p:nvSpPr>
        <p:spPr bwMode="auto">
          <a:xfrm>
            <a:off x="7053263" y="2133600"/>
            <a:ext cx="9826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đỉnh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B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17" name="Rectangle 45"/>
          <p:cNvSpPr>
            <a:spLocks noChangeArrowheads="1"/>
          </p:cNvSpPr>
          <p:nvPr/>
        </p:nvSpPr>
        <p:spPr bwMode="auto">
          <a:xfrm>
            <a:off x="4070350" y="2590800"/>
            <a:ext cx="10541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đỉnh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C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18" name="Rectangle 46"/>
          <p:cNvSpPr>
            <a:spLocks noChangeArrowheads="1"/>
          </p:cNvSpPr>
          <p:nvPr/>
        </p:nvSpPr>
        <p:spPr bwMode="auto">
          <a:xfrm>
            <a:off x="5208588" y="2590800"/>
            <a:ext cx="11239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đỉnh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D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 </a:t>
            </a:r>
          </a:p>
        </p:txBody>
      </p:sp>
      <p:sp>
        <p:nvSpPr>
          <p:cNvPr id="105519" name="Rectangle 47"/>
          <p:cNvSpPr>
            <a:spLocks noChangeArrowheads="1"/>
          </p:cNvSpPr>
          <p:nvPr/>
        </p:nvSpPr>
        <p:spPr bwMode="auto">
          <a:xfrm>
            <a:off x="6373813" y="2605088"/>
            <a:ext cx="10096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đỉnh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M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20" name="Rectangle 48"/>
          <p:cNvSpPr>
            <a:spLocks noChangeArrowheads="1"/>
          </p:cNvSpPr>
          <p:nvPr/>
        </p:nvSpPr>
        <p:spPr bwMode="auto">
          <a:xfrm>
            <a:off x="7499350" y="2590800"/>
            <a:ext cx="10541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đỉnh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N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 </a:t>
            </a:r>
          </a:p>
        </p:txBody>
      </p:sp>
      <p:sp>
        <p:nvSpPr>
          <p:cNvPr id="105521" name="Rectangle 49"/>
          <p:cNvSpPr>
            <a:spLocks noChangeArrowheads="1"/>
          </p:cNvSpPr>
          <p:nvPr/>
        </p:nvSpPr>
        <p:spPr bwMode="auto">
          <a:xfrm>
            <a:off x="4008438" y="3124200"/>
            <a:ext cx="10064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đỉnh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P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22" name="Rectangle 50"/>
          <p:cNvSpPr>
            <a:spLocks noChangeArrowheads="1"/>
          </p:cNvSpPr>
          <p:nvPr/>
        </p:nvSpPr>
        <p:spPr bwMode="auto">
          <a:xfrm>
            <a:off x="5137150" y="3122613"/>
            <a:ext cx="1066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đỉnh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Q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105523" name="Rectangle 51"/>
          <p:cNvSpPr>
            <a:spLocks noChangeArrowheads="1"/>
          </p:cNvSpPr>
          <p:nvPr/>
        </p:nvSpPr>
        <p:spPr bwMode="auto">
          <a:xfrm>
            <a:off x="3967163" y="3976688"/>
            <a:ext cx="12874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AB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24" name="Rectangle 52"/>
          <p:cNvSpPr>
            <a:spLocks noChangeArrowheads="1"/>
          </p:cNvSpPr>
          <p:nvPr/>
        </p:nvSpPr>
        <p:spPr bwMode="auto">
          <a:xfrm>
            <a:off x="5573713" y="3976688"/>
            <a:ext cx="12969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BC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 </a:t>
            </a:r>
          </a:p>
        </p:txBody>
      </p:sp>
      <p:sp>
        <p:nvSpPr>
          <p:cNvPr id="105525" name="Rectangle 53"/>
          <p:cNvSpPr>
            <a:spLocks noChangeArrowheads="1"/>
          </p:cNvSpPr>
          <p:nvPr/>
        </p:nvSpPr>
        <p:spPr bwMode="auto">
          <a:xfrm>
            <a:off x="6935788" y="3962400"/>
            <a:ext cx="12969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DC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 </a:t>
            </a:r>
            <a:endParaRPr lang="en-US" sz="2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5526" name="Rectangle 54"/>
          <p:cNvSpPr>
            <a:spLocks noChangeArrowheads="1"/>
          </p:cNvSpPr>
          <p:nvPr/>
        </p:nvSpPr>
        <p:spPr bwMode="auto">
          <a:xfrm>
            <a:off x="3978275" y="4433888"/>
            <a:ext cx="12874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AD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28" name="Rectangle 56"/>
          <p:cNvSpPr>
            <a:spLocks noChangeArrowheads="1"/>
          </p:cNvSpPr>
          <p:nvPr/>
        </p:nvSpPr>
        <p:spPr bwMode="auto">
          <a:xfrm>
            <a:off x="5427663" y="4433888"/>
            <a:ext cx="13239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MN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29" name="Rectangle 57"/>
          <p:cNvSpPr>
            <a:spLocks noChangeArrowheads="1"/>
          </p:cNvSpPr>
          <p:nvPr/>
        </p:nvSpPr>
        <p:spPr bwMode="auto">
          <a:xfrm>
            <a:off x="6911975" y="4433888"/>
            <a:ext cx="12493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cạnh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NP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30" name="Rectangle 58"/>
          <p:cNvSpPr>
            <a:spLocks noChangeArrowheads="1"/>
          </p:cNvSpPr>
          <p:nvPr/>
        </p:nvSpPr>
        <p:spPr bwMode="auto">
          <a:xfrm>
            <a:off x="3984625" y="4891088"/>
            <a:ext cx="12620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QP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31" name="Rectangle 59"/>
          <p:cNvSpPr>
            <a:spLocks noChangeArrowheads="1"/>
          </p:cNvSpPr>
          <p:nvPr/>
        </p:nvSpPr>
        <p:spPr bwMode="auto">
          <a:xfrm>
            <a:off x="5443538" y="4876800"/>
            <a:ext cx="12668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MQ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32" name="Rectangle 60"/>
          <p:cNvSpPr>
            <a:spLocks noChangeArrowheads="1"/>
          </p:cNvSpPr>
          <p:nvPr/>
        </p:nvSpPr>
        <p:spPr bwMode="auto">
          <a:xfrm>
            <a:off x="6969125" y="4876800"/>
            <a:ext cx="13144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AM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33" name="Rectangle 61"/>
          <p:cNvSpPr>
            <a:spLocks noChangeArrowheads="1"/>
          </p:cNvSpPr>
          <p:nvPr/>
        </p:nvSpPr>
        <p:spPr bwMode="auto">
          <a:xfrm>
            <a:off x="3973513" y="5286375"/>
            <a:ext cx="12969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BN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34" name="Rectangle 62"/>
          <p:cNvSpPr>
            <a:spLocks noChangeArrowheads="1"/>
          </p:cNvSpPr>
          <p:nvPr/>
        </p:nvSpPr>
        <p:spPr bwMode="auto">
          <a:xfrm>
            <a:off x="5464175" y="5272088"/>
            <a:ext cx="12493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CP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05535" name="Rectangle 63"/>
          <p:cNvSpPr>
            <a:spLocks noChangeArrowheads="1"/>
          </p:cNvSpPr>
          <p:nvPr/>
        </p:nvSpPr>
        <p:spPr bwMode="auto">
          <a:xfrm>
            <a:off x="6821488" y="5286375"/>
            <a:ext cx="13811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cạnh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DQ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105536" name="Line 64"/>
          <p:cNvSpPr>
            <a:spLocks noChangeShapeType="1"/>
          </p:cNvSpPr>
          <p:nvPr/>
        </p:nvSpPr>
        <p:spPr bwMode="auto">
          <a:xfrm>
            <a:off x="762000" y="2514600"/>
            <a:ext cx="22098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39" name="Line 67"/>
          <p:cNvSpPr>
            <a:spLocks noChangeShapeType="1"/>
          </p:cNvSpPr>
          <p:nvPr/>
        </p:nvSpPr>
        <p:spPr bwMode="auto">
          <a:xfrm flipV="1">
            <a:off x="2438400" y="2514600"/>
            <a:ext cx="533400" cy="5334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0" name="Line 68"/>
          <p:cNvSpPr>
            <a:spLocks noChangeShapeType="1"/>
          </p:cNvSpPr>
          <p:nvPr/>
        </p:nvSpPr>
        <p:spPr bwMode="auto">
          <a:xfrm>
            <a:off x="304800" y="3048000"/>
            <a:ext cx="21336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1" name="Line 69"/>
          <p:cNvSpPr>
            <a:spLocks noChangeShapeType="1"/>
          </p:cNvSpPr>
          <p:nvPr/>
        </p:nvSpPr>
        <p:spPr bwMode="auto">
          <a:xfrm flipV="1">
            <a:off x="304800" y="2514600"/>
            <a:ext cx="533400" cy="5334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2" name="Line 70"/>
          <p:cNvSpPr>
            <a:spLocks noChangeShapeType="1"/>
          </p:cNvSpPr>
          <p:nvPr/>
        </p:nvSpPr>
        <p:spPr bwMode="auto">
          <a:xfrm>
            <a:off x="838200" y="4114800"/>
            <a:ext cx="21336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3" name="Line 71"/>
          <p:cNvSpPr>
            <a:spLocks noChangeShapeType="1"/>
          </p:cNvSpPr>
          <p:nvPr/>
        </p:nvSpPr>
        <p:spPr bwMode="auto">
          <a:xfrm flipV="1">
            <a:off x="2438400" y="4114800"/>
            <a:ext cx="533400" cy="5334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4" name="Line 72"/>
          <p:cNvSpPr>
            <a:spLocks noChangeShapeType="1"/>
          </p:cNvSpPr>
          <p:nvPr/>
        </p:nvSpPr>
        <p:spPr bwMode="auto">
          <a:xfrm>
            <a:off x="304800" y="4648200"/>
            <a:ext cx="21336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5" name="Line 73"/>
          <p:cNvSpPr>
            <a:spLocks noChangeShapeType="1"/>
          </p:cNvSpPr>
          <p:nvPr/>
        </p:nvSpPr>
        <p:spPr bwMode="auto">
          <a:xfrm flipV="1">
            <a:off x="304800" y="4114800"/>
            <a:ext cx="533400" cy="5334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6" name="Line 74"/>
          <p:cNvSpPr>
            <a:spLocks noChangeShapeType="1"/>
          </p:cNvSpPr>
          <p:nvPr/>
        </p:nvSpPr>
        <p:spPr bwMode="auto">
          <a:xfrm>
            <a:off x="838200" y="2514600"/>
            <a:ext cx="0" cy="1600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7" name="Line 75"/>
          <p:cNvSpPr>
            <a:spLocks noChangeShapeType="1"/>
          </p:cNvSpPr>
          <p:nvPr/>
        </p:nvSpPr>
        <p:spPr bwMode="auto">
          <a:xfrm>
            <a:off x="2971800" y="2514600"/>
            <a:ext cx="0" cy="1600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8" name="Line 76"/>
          <p:cNvSpPr>
            <a:spLocks noChangeShapeType="1"/>
          </p:cNvSpPr>
          <p:nvPr/>
        </p:nvSpPr>
        <p:spPr bwMode="auto">
          <a:xfrm>
            <a:off x="2438400" y="3048000"/>
            <a:ext cx="0" cy="1600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9" name="Line 77"/>
          <p:cNvSpPr>
            <a:spLocks noChangeShapeType="1"/>
          </p:cNvSpPr>
          <p:nvPr/>
        </p:nvSpPr>
        <p:spPr bwMode="auto">
          <a:xfrm>
            <a:off x="304800" y="3048000"/>
            <a:ext cx="0" cy="1600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Line 78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6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054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7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054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8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054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9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054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0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1054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05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2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1054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054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4" dur="80"/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5" dur="80"/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80"/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2" dur="80"/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3" dur="80"/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80"/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0" dur="80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1" dur="80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80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8" dur="80"/>
                                        <p:tgtEl>
                                          <p:spTgt spid="105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9" dur="80"/>
                                        <p:tgtEl>
                                          <p:spTgt spid="105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80"/>
                                        <p:tgtEl>
                                          <p:spTgt spid="105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0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0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10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0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6" dur="80"/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7" dur="80"/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80"/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80"/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80"/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80"/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2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0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0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10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0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3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0" dur="80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1" dur="80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80"/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3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0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0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10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0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8" dur="80"/>
                                        <p:tgtEl>
                                          <p:spTgt spid="105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9" dur="80"/>
                                        <p:tgtEl>
                                          <p:spTgt spid="105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80"/>
                                        <p:tgtEl>
                                          <p:spTgt spid="105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3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10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10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 nodeType="clickPar">
                      <p:stCondLst>
                        <p:cond delay="indefinite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0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10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6" dur="80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7" dur="80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80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3" dur="80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4" dur="80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80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0" dur="80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1" dur="80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80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7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8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2" grpId="0"/>
      <p:bldP spid="105485" grpId="0"/>
      <p:bldP spid="105486" grpId="0"/>
      <p:bldP spid="105486" grpId="1"/>
      <p:bldP spid="105487" grpId="0"/>
      <p:bldP spid="105487" grpId="1"/>
      <p:bldP spid="105488" grpId="0"/>
      <p:bldP spid="105488" grpId="1"/>
      <p:bldP spid="105489" grpId="0"/>
      <p:bldP spid="105489" grpId="1"/>
      <p:bldP spid="105490" grpId="0"/>
      <p:bldP spid="105490" grpId="1"/>
      <p:bldP spid="105491" grpId="0"/>
      <p:bldP spid="105491" grpId="1"/>
      <p:bldP spid="105492" grpId="0"/>
      <p:bldP spid="105492" grpId="1"/>
      <p:bldP spid="105493" grpId="0"/>
      <p:bldP spid="105493" grpId="1"/>
      <p:bldP spid="105495" grpId="0"/>
      <p:bldP spid="105500" grpId="0"/>
      <p:bldP spid="105515" grpId="0"/>
      <p:bldP spid="105516" grpId="0"/>
      <p:bldP spid="105517" grpId="0"/>
      <p:bldP spid="105518" grpId="0"/>
      <p:bldP spid="105519" grpId="0"/>
      <p:bldP spid="105520" grpId="0"/>
      <p:bldP spid="105521" grpId="0"/>
      <p:bldP spid="105522" grpId="0"/>
      <p:bldP spid="105523" grpId="0"/>
      <p:bldP spid="105524" grpId="0"/>
      <p:bldP spid="105525" grpId="0"/>
      <p:bldP spid="105526" grpId="0"/>
      <p:bldP spid="105528" grpId="0"/>
      <p:bldP spid="105529" grpId="0"/>
      <p:bldP spid="105530" grpId="0"/>
      <p:bldP spid="105531" grpId="0"/>
      <p:bldP spid="105532" grpId="0"/>
      <p:bldP spid="105533" grpId="0"/>
      <p:bldP spid="105534" grpId="0"/>
      <p:bldP spid="105535" grpId="0"/>
      <p:bldP spid="105536" grpId="0" animBg="1"/>
      <p:bldP spid="105536" grpId="1" animBg="1"/>
      <p:bldP spid="105539" grpId="0" animBg="1"/>
      <p:bldP spid="105539" grpId="1" animBg="1"/>
      <p:bldP spid="105540" grpId="0" animBg="1"/>
      <p:bldP spid="105540" grpId="1" animBg="1"/>
      <p:bldP spid="105541" grpId="0" animBg="1"/>
      <p:bldP spid="105541" grpId="1" animBg="1"/>
      <p:bldP spid="105542" grpId="0" animBg="1"/>
      <p:bldP spid="105542" grpId="1" animBg="1"/>
      <p:bldP spid="105543" grpId="0" animBg="1"/>
      <p:bldP spid="105543" grpId="1" animBg="1"/>
      <p:bldP spid="105544" grpId="0" animBg="1"/>
      <p:bldP spid="105544" grpId="1" animBg="1"/>
      <p:bldP spid="105545" grpId="0" animBg="1"/>
      <p:bldP spid="105545" grpId="1" animBg="1"/>
      <p:bldP spid="105546" grpId="0" animBg="1"/>
      <p:bldP spid="105546" grpId="1" animBg="1"/>
      <p:bldP spid="105547" grpId="0" animBg="1"/>
      <p:bldP spid="105547" grpId="1" animBg="1"/>
      <p:bldP spid="105548" grpId="0" animBg="1"/>
      <p:bldP spid="105548" grpId="1" animBg="1"/>
      <p:bldP spid="105549" grpId="0" animBg="1"/>
      <p:bldP spid="10554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4154488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2"/>
                </a:solidFill>
                <a:latin typeface="Arial" charset="0"/>
              </a:rPr>
              <a:t>	Hình hộp chữ nhật có 6 mặt đều là hình chữ nhật. Các mặt đối diện bằng nhau;có 3 kích thước là chiều dài, chiều rộng và chiều cao.Có 8 đỉnh và 12 cạnh. 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6324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smtClean="0">
                <a:solidFill>
                  <a:srgbClr val="FF3300"/>
                </a:solidFill>
                <a:latin typeface="Arial"/>
              </a:rPr>
              <a:t>b)Hình lập phương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62000" y="1760538"/>
            <a:ext cx="3581400" cy="1439862"/>
            <a:chOff x="480" y="528"/>
            <a:chExt cx="2256" cy="907"/>
          </a:xfrm>
        </p:grpSpPr>
        <p:pic>
          <p:nvPicPr>
            <p:cNvPr id="8214" name="Picture 15" descr="nhonhinh 2"/>
            <p:cNvPicPr>
              <a:picLocks noChangeAspect="1" noChangeArrowheads="1"/>
            </p:cNvPicPr>
            <p:nvPr/>
          </p:nvPicPr>
          <p:blipFill>
            <a:blip r:embed="rId2"/>
            <a:srcRect l="14493" t="19380" r="68376" b="72314"/>
            <a:stretch>
              <a:fillRect/>
            </a:stretch>
          </p:blipFill>
          <p:spPr bwMode="auto">
            <a:xfrm>
              <a:off x="480" y="528"/>
              <a:ext cx="1392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2112" y="672"/>
              <a:ext cx="624" cy="672"/>
              <a:chOff x="3264" y="2736"/>
              <a:chExt cx="624" cy="672"/>
            </a:xfrm>
          </p:grpSpPr>
          <p:sp>
            <p:nvSpPr>
              <p:cNvPr id="8216" name="AutoShape 5"/>
              <p:cNvSpPr>
                <a:spLocks noChangeArrowheads="1"/>
              </p:cNvSpPr>
              <p:nvPr/>
            </p:nvSpPr>
            <p:spPr bwMode="auto">
              <a:xfrm>
                <a:off x="3264" y="2736"/>
                <a:ext cx="624" cy="672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latin typeface="Arial" charset="0"/>
                </a:endParaRPr>
              </a:p>
            </p:txBody>
          </p:sp>
          <p:sp>
            <p:nvSpPr>
              <p:cNvPr id="8217" name="Oval 6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18" name="Oval 7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19" name="Oval 12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0" name="Oval 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1" name="Oval 14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2" name="Oval 16"/>
              <p:cNvSpPr>
                <a:spLocks noChangeArrowheads="1"/>
              </p:cNvSpPr>
              <p:nvPr/>
            </p:nvSpPr>
            <p:spPr bwMode="auto">
              <a:xfrm>
                <a:off x="3744" y="3216"/>
                <a:ext cx="48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3" name="Oval 17"/>
              <p:cNvSpPr>
                <a:spLocks noChangeArrowheads="1"/>
              </p:cNvSpPr>
              <p:nvPr/>
            </p:nvSpPr>
            <p:spPr bwMode="auto">
              <a:xfrm>
                <a:off x="3792" y="3024"/>
                <a:ext cx="48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4" name="Oval 18"/>
              <p:cNvSpPr>
                <a:spLocks noChangeArrowheads="1"/>
              </p:cNvSpPr>
              <p:nvPr/>
            </p:nvSpPr>
            <p:spPr bwMode="auto">
              <a:xfrm>
                <a:off x="3840" y="2784"/>
                <a:ext cx="48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5" name="Oval 19"/>
              <p:cNvSpPr>
                <a:spLocks noChangeArrowheads="1"/>
              </p:cNvSpPr>
              <p:nvPr/>
            </p:nvSpPr>
            <p:spPr bwMode="auto">
              <a:xfrm>
                <a:off x="3312" y="2832"/>
                <a:ext cx="96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6" name="Oval 20"/>
              <p:cNvSpPr>
                <a:spLocks noChangeArrowheads="1"/>
              </p:cNvSpPr>
              <p:nvPr/>
            </p:nvSpPr>
            <p:spPr bwMode="auto">
              <a:xfrm>
                <a:off x="3600" y="2832"/>
                <a:ext cx="96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7" name="Oval 21"/>
              <p:cNvSpPr>
                <a:spLocks noChangeArrowheads="1"/>
              </p:cNvSpPr>
              <p:nvPr/>
            </p:nvSpPr>
            <p:spPr bwMode="auto">
              <a:xfrm>
                <a:off x="3408" y="2736"/>
                <a:ext cx="96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  <p:sp>
            <p:nvSpPr>
              <p:cNvPr id="8228" name="Oval 22"/>
              <p:cNvSpPr>
                <a:spLocks noChangeArrowheads="1"/>
              </p:cNvSpPr>
              <p:nvPr/>
            </p:nvSpPr>
            <p:spPr bwMode="auto">
              <a:xfrm>
                <a:off x="3696" y="2736"/>
                <a:ext cx="96" cy="4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solidFill>
                    <a:srgbClr val="FF33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371600" y="3962400"/>
            <a:ext cx="1219200" cy="1219200"/>
            <a:chOff x="336" y="1104"/>
            <a:chExt cx="768" cy="768"/>
          </a:xfrm>
        </p:grpSpPr>
        <p:sp>
          <p:nvSpPr>
            <p:cNvPr id="8210" name="AutoShape 24"/>
            <p:cNvSpPr>
              <a:spLocks noChangeArrowheads="1"/>
            </p:cNvSpPr>
            <p:nvPr/>
          </p:nvSpPr>
          <p:spPr bwMode="auto">
            <a:xfrm>
              <a:off x="336" y="110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8211" name="Line 25"/>
            <p:cNvSpPr>
              <a:spLocks noChangeShapeType="1"/>
            </p:cNvSpPr>
            <p:nvPr/>
          </p:nvSpPr>
          <p:spPr bwMode="auto">
            <a:xfrm>
              <a:off x="528" y="1104"/>
              <a:ext cx="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6"/>
            <p:cNvSpPr>
              <a:spLocks noChangeShapeType="1"/>
            </p:cNvSpPr>
            <p:nvPr/>
          </p:nvSpPr>
          <p:spPr bwMode="auto">
            <a:xfrm flipH="1">
              <a:off x="528" y="1680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7"/>
            <p:cNvSpPr>
              <a:spLocks noChangeShapeType="1"/>
            </p:cNvSpPr>
            <p:nvPr/>
          </p:nvSpPr>
          <p:spPr bwMode="auto">
            <a:xfrm flipV="1">
              <a:off x="336" y="1680"/>
              <a:ext cx="192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876800" y="3352800"/>
            <a:ext cx="3429000" cy="2438400"/>
            <a:chOff x="2640" y="768"/>
            <a:chExt cx="2304" cy="1728"/>
          </a:xfrm>
        </p:grpSpPr>
        <p:sp>
          <p:nvSpPr>
            <p:cNvPr id="8204" name="Rectangle 29"/>
            <p:cNvSpPr>
              <a:spLocks noChangeArrowheads="1"/>
            </p:cNvSpPr>
            <p:nvPr/>
          </p:nvSpPr>
          <p:spPr bwMode="auto">
            <a:xfrm>
              <a:off x="2640" y="1344"/>
              <a:ext cx="576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8205" name="Rectangle 30"/>
            <p:cNvSpPr>
              <a:spLocks noChangeArrowheads="1"/>
            </p:cNvSpPr>
            <p:nvPr/>
          </p:nvSpPr>
          <p:spPr bwMode="auto">
            <a:xfrm>
              <a:off x="3216" y="1344"/>
              <a:ext cx="576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8206" name="Rectangle 31"/>
            <p:cNvSpPr>
              <a:spLocks noChangeArrowheads="1"/>
            </p:cNvSpPr>
            <p:nvPr/>
          </p:nvSpPr>
          <p:spPr bwMode="auto">
            <a:xfrm>
              <a:off x="3216" y="768"/>
              <a:ext cx="576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8207" name="Rectangle 32"/>
            <p:cNvSpPr>
              <a:spLocks noChangeArrowheads="1"/>
            </p:cNvSpPr>
            <p:nvPr/>
          </p:nvSpPr>
          <p:spPr bwMode="auto">
            <a:xfrm>
              <a:off x="3216" y="1920"/>
              <a:ext cx="576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8208" name="Rectangle 33"/>
            <p:cNvSpPr>
              <a:spLocks noChangeArrowheads="1"/>
            </p:cNvSpPr>
            <p:nvPr/>
          </p:nvSpPr>
          <p:spPr bwMode="auto">
            <a:xfrm>
              <a:off x="4368" y="1344"/>
              <a:ext cx="576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8209" name="Rectangle 34"/>
            <p:cNvSpPr>
              <a:spLocks noChangeArrowheads="1"/>
            </p:cNvSpPr>
            <p:nvPr/>
          </p:nvSpPr>
          <p:spPr bwMode="auto">
            <a:xfrm>
              <a:off x="3792" y="1344"/>
              <a:ext cx="576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</p:grp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0" y="5943600"/>
            <a:ext cx="944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Hình lập phương có 6 mặt,8 đỉnh,12 cạnh, các mặt đều là hình vuông bằng nhau.</a:t>
            </a:r>
          </a:p>
        </p:txBody>
      </p:sp>
      <p:sp>
        <p:nvSpPr>
          <p:cNvPr id="106533" name="Text Box 37"/>
          <p:cNvSpPr txBox="1">
            <a:spLocks noChangeArrowheads="1"/>
          </p:cNvSpPr>
          <p:nvPr/>
        </p:nvSpPr>
        <p:spPr bwMode="auto">
          <a:xfrm>
            <a:off x="914400" y="3290888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Con súc sắc</a:t>
            </a:r>
          </a:p>
        </p:txBody>
      </p:sp>
      <p:sp>
        <p:nvSpPr>
          <p:cNvPr id="106537" name="Text Box 41"/>
          <p:cNvSpPr txBox="1">
            <a:spLocks noChangeArrowheads="1"/>
          </p:cNvSpPr>
          <p:nvPr/>
        </p:nvSpPr>
        <p:spPr bwMode="auto">
          <a:xfrm>
            <a:off x="457200" y="5181600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Hình lập phương</a:t>
            </a:r>
          </a:p>
        </p:txBody>
      </p:sp>
      <p:sp>
        <p:nvSpPr>
          <p:cNvPr id="8201" name="WordArt 4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8202" name="Text Box 43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8203" name="Line 44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32" grpId="0"/>
      <p:bldP spid="106533" grpId="0"/>
      <p:bldP spid="1065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448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u="sng" smtClean="0">
                <a:solidFill>
                  <a:srgbClr val="FF3300"/>
                </a:solidFill>
                <a:latin typeface="Arial"/>
              </a:rPr>
              <a:t>Bài tập 1:</a:t>
            </a:r>
            <a:r>
              <a:rPr lang="en-US" sz="2800" b="1" i="1" u="sng" smtClean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Viết số thích hợp vào ô trống: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04800" y="2209800"/>
            <a:ext cx="8610600" cy="4572000"/>
            <a:chOff x="0" y="816"/>
            <a:chExt cx="5760" cy="3264"/>
          </a:xfrm>
        </p:grpSpPr>
        <p:sp>
          <p:nvSpPr>
            <p:cNvPr id="112679" name="Rectangle 39"/>
            <p:cNvSpPr>
              <a:spLocks noChangeArrowheads="1"/>
            </p:cNvSpPr>
            <p:nvPr/>
          </p:nvSpPr>
          <p:spPr bwMode="auto">
            <a:xfrm>
              <a:off x="4416" y="3172"/>
              <a:ext cx="1344" cy="9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8" name="Rectangle 38"/>
            <p:cNvSpPr>
              <a:spLocks noChangeArrowheads="1"/>
            </p:cNvSpPr>
            <p:nvPr/>
          </p:nvSpPr>
          <p:spPr bwMode="auto">
            <a:xfrm>
              <a:off x="3072" y="3172"/>
              <a:ext cx="1342" cy="9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7" name="Rectangle 37"/>
            <p:cNvSpPr>
              <a:spLocks noChangeArrowheads="1"/>
            </p:cNvSpPr>
            <p:nvPr/>
          </p:nvSpPr>
          <p:spPr bwMode="auto">
            <a:xfrm>
              <a:off x="1680" y="3168"/>
              <a:ext cx="1392" cy="9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6" name="Rectangle 36"/>
            <p:cNvSpPr>
              <a:spLocks noChangeArrowheads="1"/>
            </p:cNvSpPr>
            <p:nvPr/>
          </p:nvSpPr>
          <p:spPr bwMode="auto">
            <a:xfrm>
              <a:off x="0" y="3172"/>
              <a:ext cx="1680" cy="9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5" name="Rectangle 35"/>
            <p:cNvSpPr>
              <a:spLocks noChangeArrowheads="1"/>
            </p:cNvSpPr>
            <p:nvPr/>
          </p:nvSpPr>
          <p:spPr bwMode="auto">
            <a:xfrm>
              <a:off x="4416" y="2130"/>
              <a:ext cx="1344" cy="10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4" name="Rectangle 34"/>
            <p:cNvSpPr>
              <a:spLocks noChangeArrowheads="1"/>
            </p:cNvSpPr>
            <p:nvPr/>
          </p:nvSpPr>
          <p:spPr bwMode="auto">
            <a:xfrm>
              <a:off x="3072" y="2130"/>
              <a:ext cx="1342" cy="10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3" name="Rectangle 33"/>
            <p:cNvSpPr>
              <a:spLocks noChangeArrowheads="1"/>
            </p:cNvSpPr>
            <p:nvPr/>
          </p:nvSpPr>
          <p:spPr bwMode="auto">
            <a:xfrm>
              <a:off x="1680" y="2130"/>
              <a:ext cx="1392" cy="10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2" name="Rectangle 32"/>
            <p:cNvSpPr>
              <a:spLocks noChangeArrowheads="1"/>
            </p:cNvSpPr>
            <p:nvPr/>
          </p:nvSpPr>
          <p:spPr bwMode="auto">
            <a:xfrm>
              <a:off x="0" y="2130"/>
              <a:ext cx="1680" cy="10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1" name="Rectangle 31"/>
            <p:cNvSpPr>
              <a:spLocks noChangeArrowheads="1"/>
            </p:cNvSpPr>
            <p:nvPr/>
          </p:nvSpPr>
          <p:spPr bwMode="auto">
            <a:xfrm>
              <a:off x="4416" y="816"/>
              <a:ext cx="1344" cy="131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70" name="Rectangle 30"/>
            <p:cNvSpPr>
              <a:spLocks noChangeArrowheads="1"/>
            </p:cNvSpPr>
            <p:nvPr/>
          </p:nvSpPr>
          <p:spPr bwMode="auto">
            <a:xfrm>
              <a:off x="3072" y="816"/>
              <a:ext cx="1342" cy="131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69" name="Rectangle 29"/>
            <p:cNvSpPr>
              <a:spLocks noChangeArrowheads="1"/>
            </p:cNvSpPr>
            <p:nvPr/>
          </p:nvSpPr>
          <p:spPr bwMode="auto">
            <a:xfrm>
              <a:off x="1680" y="816"/>
              <a:ext cx="1392" cy="131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12668" name="Rectangle 28"/>
            <p:cNvSpPr>
              <a:spLocks noChangeArrowheads="1"/>
            </p:cNvSpPr>
            <p:nvPr/>
          </p:nvSpPr>
          <p:spPr bwMode="auto">
            <a:xfrm>
              <a:off x="0" y="816"/>
              <a:ext cx="1680" cy="131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9241" name="Line 40"/>
            <p:cNvSpPr>
              <a:spLocks noChangeShapeType="1"/>
            </p:cNvSpPr>
            <p:nvPr/>
          </p:nvSpPr>
          <p:spPr bwMode="auto">
            <a:xfrm>
              <a:off x="0" y="816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41"/>
            <p:cNvSpPr>
              <a:spLocks noChangeShapeType="1"/>
            </p:cNvSpPr>
            <p:nvPr/>
          </p:nvSpPr>
          <p:spPr bwMode="auto">
            <a:xfrm>
              <a:off x="0" y="213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42"/>
            <p:cNvSpPr>
              <a:spLocks noChangeShapeType="1"/>
            </p:cNvSpPr>
            <p:nvPr/>
          </p:nvSpPr>
          <p:spPr bwMode="auto">
            <a:xfrm>
              <a:off x="0" y="31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43"/>
            <p:cNvSpPr>
              <a:spLocks noChangeShapeType="1"/>
            </p:cNvSpPr>
            <p:nvPr/>
          </p:nvSpPr>
          <p:spPr bwMode="auto">
            <a:xfrm>
              <a:off x="0" y="4080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44"/>
            <p:cNvSpPr>
              <a:spLocks noChangeShapeType="1"/>
            </p:cNvSpPr>
            <p:nvPr/>
          </p:nvSpPr>
          <p:spPr bwMode="auto">
            <a:xfrm>
              <a:off x="0" y="816"/>
              <a:ext cx="0" cy="326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45"/>
            <p:cNvSpPr>
              <a:spLocks noChangeShapeType="1"/>
            </p:cNvSpPr>
            <p:nvPr/>
          </p:nvSpPr>
          <p:spPr bwMode="auto">
            <a:xfrm>
              <a:off x="1680" y="816"/>
              <a:ext cx="0" cy="3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46"/>
            <p:cNvSpPr>
              <a:spLocks noChangeShapeType="1"/>
            </p:cNvSpPr>
            <p:nvPr/>
          </p:nvSpPr>
          <p:spPr bwMode="auto">
            <a:xfrm>
              <a:off x="3072" y="816"/>
              <a:ext cx="0" cy="3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47"/>
            <p:cNvSpPr>
              <a:spLocks noChangeShapeType="1"/>
            </p:cNvSpPr>
            <p:nvPr/>
          </p:nvSpPr>
          <p:spPr bwMode="auto">
            <a:xfrm>
              <a:off x="4416" y="816"/>
              <a:ext cx="0" cy="3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48"/>
            <p:cNvSpPr>
              <a:spLocks noChangeShapeType="1"/>
            </p:cNvSpPr>
            <p:nvPr/>
          </p:nvSpPr>
          <p:spPr bwMode="auto">
            <a:xfrm>
              <a:off x="5760" y="816"/>
              <a:ext cx="0" cy="326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57"/>
            <p:cNvSpPr>
              <a:spLocks noChangeShapeType="1"/>
            </p:cNvSpPr>
            <p:nvPr/>
          </p:nvSpPr>
          <p:spPr bwMode="auto">
            <a:xfrm>
              <a:off x="0" y="816"/>
              <a:ext cx="168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Text Box 58"/>
            <p:cNvSpPr txBox="1">
              <a:spLocks noChangeArrowheads="1"/>
            </p:cNvSpPr>
            <p:nvPr/>
          </p:nvSpPr>
          <p:spPr bwMode="auto">
            <a:xfrm rot="10800000" flipV="1">
              <a:off x="192" y="1026"/>
              <a:ext cx="168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Số mặt,cạnh, đỉnh</a:t>
              </a:r>
            </a:p>
          </p:txBody>
        </p:sp>
        <p:sp>
          <p:nvSpPr>
            <p:cNvPr id="9252" name="Text Box 59"/>
            <p:cNvSpPr txBox="1">
              <a:spLocks noChangeArrowheads="1"/>
            </p:cNvSpPr>
            <p:nvPr/>
          </p:nvSpPr>
          <p:spPr bwMode="auto">
            <a:xfrm>
              <a:off x="288" y="1680"/>
              <a:ext cx="816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Hình</a:t>
              </a:r>
            </a:p>
          </p:txBody>
        </p:sp>
        <p:sp>
          <p:nvSpPr>
            <p:cNvPr id="9253" name="Text Box 60"/>
            <p:cNvSpPr txBox="1">
              <a:spLocks noChangeArrowheads="1"/>
            </p:cNvSpPr>
            <p:nvPr/>
          </p:nvSpPr>
          <p:spPr bwMode="auto">
            <a:xfrm>
              <a:off x="1920" y="1297"/>
              <a:ext cx="816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Số mặt</a:t>
              </a:r>
            </a:p>
          </p:txBody>
        </p:sp>
        <p:sp>
          <p:nvSpPr>
            <p:cNvPr id="9254" name="Text Box 61"/>
            <p:cNvSpPr txBox="1">
              <a:spLocks noChangeArrowheads="1"/>
            </p:cNvSpPr>
            <p:nvPr/>
          </p:nvSpPr>
          <p:spPr bwMode="auto">
            <a:xfrm>
              <a:off x="3264" y="1248"/>
              <a:ext cx="120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Số cạnh</a:t>
              </a:r>
            </a:p>
          </p:txBody>
        </p:sp>
        <p:sp>
          <p:nvSpPr>
            <p:cNvPr id="9255" name="Text Box 62"/>
            <p:cNvSpPr txBox="1">
              <a:spLocks noChangeArrowheads="1"/>
            </p:cNvSpPr>
            <p:nvPr/>
          </p:nvSpPr>
          <p:spPr bwMode="auto">
            <a:xfrm>
              <a:off x="4656" y="1297"/>
              <a:ext cx="110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Số đỉnh</a:t>
              </a:r>
            </a:p>
          </p:txBody>
        </p:sp>
        <p:sp>
          <p:nvSpPr>
            <p:cNvPr id="9256" name="Text Box 63"/>
            <p:cNvSpPr txBox="1">
              <a:spLocks noChangeArrowheads="1"/>
            </p:cNvSpPr>
            <p:nvPr/>
          </p:nvSpPr>
          <p:spPr bwMode="auto">
            <a:xfrm>
              <a:off x="0" y="2352"/>
              <a:ext cx="1584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Hình hộp chữ         nhật</a:t>
              </a:r>
            </a:p>
          </p:txBody>
        </p:sp>
        <p:sp>
          <p:nvSpPr>
            <p:cNvPr id="9257" name="Text Box 64"/>
            <p:cNvSpPr txBox="1">
              <a:spLocks noChangeArrowheads="1"/>
            </p:cNvSpPr>
            <p:nvPr/>
          </p:nvSpPr>
          <p:spPr bwMode="auto">
            <a:xfrm>
              <a:off x="0" y="3456"/>
              <a:ext cx="1776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Hình lập phương</a:t>
              </a:r>
            </a:p>
          </p:txBody>
        </p:sp>
      </p:grpSp>
      <p:sp>
        <p:nvSpPr>
          <p:cNvPr id="112706" name="Text Box 66"/>
          <p:cNvSpPr txBox="1">
            <a:spLocks noChangeArrowheads="1"/>
          </p:cNvSpPr>
          <p:nvPr/>
        </p:nvSpPr>
        <p:spPr bwMode="auto">
          <a:xfrm>
            <a:off x="3505200" y="42354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sp>
        <p:nvSpPr>
          <p:cNvPr id="112707" name="Text Box 67"/>
          <p:cNvSpPr txBox="1">
            <a:spLocks noChangeArrowheads="1"/>
          </p:cNvSpPr>
          <p:nvPr/>
        </p:nvSpPr>
        <p:spPr bwMode="auto">
          <a:xfrm>
            <a:off x="5410200" y="423545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12</a:t>
            </a:r>
          </a:p>
        </p:txBody>
      </p:sp>
      <p:sp>
        <p:nvSpPr>
          <p:cNvPr id="112708" name="Text Box 68"/>
          <p:cNvSpPr txBox="1">
            <a:spLocks noChangeArrowheads="1"/>
          </p:cNvSpPr>
          <p:nvPr/>
        </p:nvSpPr>
        <p:spPr bwMode="auto">
          <a:xfrm>
            <a:off x="7772400" y="42354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112709" name="Text Box 69"/>
          <p:cNvSpPr txBox="1">
            <a:spLocks noChangeArrowheads="1"/>
          </p:cNvSpPr>
          <p:nvPr/>
        </p:nvSpPr>
        <p:spPr bwMode="auto">
          <a:xfrm>
            <a:off x="3657600" y="57594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sp>
        <p:nvSpPr>
          <p:cNvPr id="112710" name="Text Box 70"/>
          <p:cNvSpPr txBox="1">
            <a:spLocks noChangeArrowheads="1"/>
          </p:cNvSpPr>
          <p:nvPr/>
        </p:nvSpPr>
        <p:spPr bwMode="auto">
          <a:xfrm>
            <a:off x="5486400" y="575945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12</a:t>
            </a:r>
          </a:p>
        </p:txBody>
      </p:sp>
      <p:sp>
        <p:nvSpPr>
          <p:cNvPr id="112711" name="Text Box 71"/>
          <p:cNvSpPr txBox="1">
            <a:spLocks noChangeArrowheads="1"/>
          </p:cNvSpPr>
          <p:nvPr/>
        </p:nvSpPr>
        <p:spPr bwMode="auto">
          <a:xfrm>
            <a:off x="7848600" y="57594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9226" name="WordArt 7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9227" name="Text Box 73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9228" name="Line 74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706" grpId="0"/>
      <p:bldP spid="112707" grpId="0"/>
      <p:bldP spid="112708" grpId="0"/>
      <p:bldP spid="112709" grpId="0"/>
      <p:bldP spid="112710" grpId="0"/>
      <p:bldP spid="1127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35100"/>
            <a:ext cx="9144000" cy="4699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i="1" u="sng" smtClean="0">
                <a:solidFill>
                  <a:srgbClr val="FF3300"/>
                </a:solidFill>
                <a:latin typeface="Arial"/>
              </a:rPr>
              <a:t>Bài tập 2: a) </a:t>
            </a: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Hãy chỉ ra những cạnh bằng nhau của hình hộp chữ nhật (hình dưới).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4876800" cy="3886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  b) Biết hình hộp chữ nhật có chiều dài </a:t>
            </a:r>
            <a:r>
              <a:rPr lang="en-US" sz="2000" b="1" i="1" smtClean="0">
                <a:solidFill>
                  <a:srgbClr val="FF3300"/>
                </a:solidFill>
                <a:latin typeface="Arial"/>
              </a:rPr>
              <a:t>6cm</a:t>
            </a: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, chiều rộng </a:t>
            </a:r>
            <a:r>
              <a:rPr lang="en-US" sz="2000" b="1" i="1" smtClean="0">
                <a:solidFill>
                  <a:srgbClr val="FF3300"/>
                </a:solidFill>
                <a:latin typeface="Arial"/>
              </a:rPr>
              <a:t>3cm</a:t>
            </a: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, chiều cao </a:t>
            </a:r>
            <a:r>
              <a:rPr lang="en-US" sz="2000" b="1" i="1" smtClean="0">
                <a:solidFill>
                  <a:srgbClr val="FF3300"/>
                </a:solidFill>
                <a:latin typeface="Arial"/>
              </a:rPr>
              <a:t>4cm</a:t>
            </a: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.Tính diện tích của mặt đáy </a:t>
            </a:r>
            <a:r>
              <a:rPr lang="en-US" sz="2000" b="1" i="1" smtClean="0">
                <a:solidFill>
                  <a:srgbClr val="FF3300"/>
                </a:solidFill>
                <a:latin typeface="Arial"/>
              </a:rPr>
              <a:t>MNQP </a:t>
            </a: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và các mặt bên </a:t>
            </a:r>
            <a:r>
              <a:rPr lang="en-US" sz="2000" b="1" i="1" smtClean="0">
                <a:solidFill>
                  <a:srgbClr val="FF3300"/>
                </a:solidFill>
                <a:latin typeface="Arial"/>
              </a:rPr>
              <a:t>ABNM,BCPN</a:t>
            </a:r>
            <a:r>
              <a:rPr lang="en-US" sz="2000" b="1" i="1" smtClean="0">
                <a:solidFill>
                  <a:srgbClr val="0000FF"/>
                </a:solidFill>
                <a:latin typeface="Arial"/>
              </a:rPr>
              <a:t>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0" y="2514600"/>
            <a:ext cx="3505200" cy="2457450"/>
            <a:chOff x="2448" y="2400"/>
            <a:chExt cx="2208" cy="154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976" y="3504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 flipV="1">
              <a:off x="2976" y="2688"/>
              <a:ext cx="0" cy="81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>
              <a:off x="2688" y="2688"/>
              <a:ext cx="1680" cy="110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V="1">
              <a:off x="2688" y="3504"/>
              <a:ext cx="288" cy="288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13"/>
            <p:cNvSpPr txBox="1">
              <a:spLocks noChangeArrowheads="1"/>
            </p:cNvSpPr>
            <p:nvPr/>
          </p:nvSpPr>
          <p:spPr bwMode="auto">
            <a:xfrm>
              <a:off x="2832" y="2400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0253" name="Text Box 14"/>
            <p:cNvSpPr txBox="1">
              <a:spLocks noChangeArrowheads="1"/>
            </p:cNvSpPr>
            <p:nvPr/>
          </p:nvSpPr>
          <p:spPr bwMode="auto">
            <a:xfrm>
              <a:off x="4224" y="2400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0254" name="Text Box 15"/>
            <p:cNvSpPr txBox="1">
              <a:spLocks noChangeArrowheads="1"/>
            </p:cNvSpPr>
            <p:nvPr/>
          </p:nvSpPr>
          <p:spPr bwMode="auto">
            <a:xfrm>
              <a:off x="4320" y="3360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0255" name="Text Box 16"/>
            <p:cNvSpPr txBox="1">
              <a:spLocks noChangeArrowheads="1"/>
            </p:cNvSpPr>
            <p:nvPr/>
          </p:nvSpPr>
          <p:spPr bwMode="auto">
            <a:xfrm>
              <a:off x="2448" y="3648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Q</a:t>
              </a:r>
            </a:p>
          </p:txBody>
        </p:sp>
        <p:sp>
          <p:nvSpPr>
            <p:cNvPr id="10256" name="Text Box 18"/>
            <p:cNvSpPr txBox="1">
              <a:spLocks noChangeArrowheads="1"/>
            </p:cNvSpPr>
            <p:nvPr/>
          </p:nvSpPr>
          <p:spPr bwMode="auto">
            <a:xfrm>
              <a:off x="2880" y="3456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4032" y="3696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0258" name="Text Box 20"/>
            <p:cNvSpPr txBox="1">
              <a:spLocks noChangeArrowheads="1"/>
            </p:cNvSpPr>
            <p:nvPr/>
          </p:nvSpPr>
          <p:spPr bwMode="auto">
            <a:xfrm>
              <a:off x="2448" y="283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0259" name="Text Box 21"/>
            <p:cNvSpPr txBox="1">
              <a:spLocks noChangeArrowheads="1"/>
            </p:cNvSpPr>
            <p:nvPr/>
          </p:nvSpPr>
          <p:spPr bwMode="auto">
            <a:xfrm>
              <a:off x="4080" y="2880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Arial" charset="0"/>
                </a:rPr>
                <a:t>C</a:t>
              </a:r>
            </a:p>
          </p:txBody>
        </p:sp>
      </p:grpSp>
      <p:sp>
        <p:nvSpPr>
          <p:cNvPr id="10245" name="WordArt 39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10246" name="Text Box 40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10247" name="Line 41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429000" y="12954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u="sng">
                <a:solidFill>
                  <a:srgbClr val="FF00FF"/>
                </a:solidFill>
                <a:latin typeface="Arial" charset="0"/>
              </a:rPr>
              <a:t>Bài giải: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62200" y="2133600"/>
            <a:ext cx="7467600" cy="3460750"/>
            <a:chOff x="1488" y="1344"/>
            <a:chExt cx="4704" cy="2180"/>
          </a:xfrm>
        </p:grpSpPr>
        <p:sp>
          <p:nvSpPr>
            <p:cNvPr id="11295" name="Text Box 4"/>
            <p:cNvSpPr txBox="1">
              <a:spLocks noChangeArrowheads="1"/>
            </p:cNvSpPr>
            <p:nvPr/>
          </p:nvSpPr>
          <p:spPr bwMode="auto">
            <a:xfrm>
              <a:off x="1488" y="1344"/>
              <a:ext cx="446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>
                  <a:solidFill>
                    <a:srgbClr val="000000"/>
                  </a:solidFill>
                  <a:latin typeface="Arial" charset="0"/>
                </a:rPr>
                <a:t>a) các cạnh bằng nhau của hình hộp chữ nhật là:</a:t>
              </a:r>
            </a:p>
          </p:txBody>
        </p:sp>
        <p:sp>
          <p:nvSpPr>
            <p:cNvPr id="11296" name="Text Box 5"/>
            <p:cNvSpPr txBox="1">
              <a:spLocks noChangeArrowheads="1"/>
            </p:cNvSpPr>
            <p:nvPr/>
          </p:nvSpPr>
          <p:spPr bwMode="auto">
            <a:xfrm>
              <a:off x="2400" y="2380"/>
              <a:ext cx="3792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AB=MN=QP=DC</a:t>
              </a:r>
            </a:p>
            <a:p>
              <a:pPr algn="l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AD=MQ=BC=NP</a:t>
              </a:r>
            </a:p>
            <a:p>
              <a:pPr algn="l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AM=DQ=CP=BN</a:t>
              </a:r>
            </a:p>
          </p:txBody>
        </p:sp>
      </p:grpSp>
      <p:sp>
        <p:nvSpPr>
          <p:cNvPr id="11268" name="WordArt 6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600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Hình hộp chữ nhật. Hình lập phương</a:t>
            </a:r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990600" y="5424488"/>
            <a:ext cx="22098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 flipH="1" flipV="1">
            <a:off x="990600" y="4129088"/>
            <a:ext cx="0" cy="12954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AutoShape 11"/>
          <p:cNvSpPr>
            <a:spLocks noChangeArrowheads="1"/>
          </p:cNvSpPr>
          <p:nvPr/>
        </p:nvSpPr>
        <p:spPr bwMode="auto">
          <a:xfrm>
            <a:off x="533400" y="4191000"/>
            <a:ext cx="2667000" cy="1752600"/>
          </a:xfrm>
          <a:prstGeom prst="cube">
            <a:avLst>
              <a:gd name="adj" fmla="val 25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 flipV="1">
            <a:off x="533400" y="5424488"/>
            <a:ext cx="457200" cy="45720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762000" y="36718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A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2971800" y="36718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B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3124200" y="51958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N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152400" y="56530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Q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838200" y="53482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M</a:t>
            </a: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2667000" y="57292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P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152400" y="43576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D</a:t>
            </a:r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2743200" y="4433888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charset="0"/>
              </a:rPr>
              <a:t>C</a:t>
            </a:r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>
            <a:off x="990600" y="4191000"/>
            <a:ext cx="2209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>
            <a:off x="990600" y="5410200"/>
            <a:ext cx="2209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9" name="Line 25"/>
          <p:cNvSpPr>
            <a:spLocks noChangeShapeType="1"/>
          </p:cNvSpPr>
          <p:nvPr/>
        </p:nvSpPr>
        <p:spPr bwMode="auto">
          <a:xfrm>
            <a:off x="533400" y="5943600"/>
            <a:ext cx="2209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>
            <a:off x="533400" y="4648200"/>
            <a:ext cx="2209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 flipH="1">
            <a:off x="533400" y="41910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2" name="Line 28"/>
          <p:cNvSpPr>
            <a:spLocks noChangeShapeType="1"/>
          </p:cNvSpPr>
          <p:nvPr/>
        </p:nvSpPr>
        <p:spPr bwMode="auto">
          <a:xfrm flipH="1">
            <a:off x="533400" y="54102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 flipH="1">
            <a:off x="2743200" y="41910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 flipH="1">
            <a:off x="2743200" y="54864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>
            <a:off x="990600" y="4191000"/>
            <a:ext cx="0" cy="1219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6" name="Line 32"/>
          <p:cNvSpPr>
            <a:spLocks noChangeShapeType="1"/>
          </p:cNvSpPr>
          <p:nvPr/>
        </p:nvSpPr>
        <p:spPr bwMode="auto">
          <a:xfrm>
            <a:off x="533400" y="4648200"/>
            <a:ext cx="0" cy="1295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7" name="Line 33"/>
          <p:cNvSpPr>
            <a:spLocks noChangeShapeType="1"/>
          </p:cNvSpPr>
          <p:nvPr/>
        </p:nvSpPr>
        <p:spPr bwMode="auto">
          <a:xfrm>
            <a:off x="2743200" y="4648200"/>
            <a:ext cx="0" cy="1295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8" name="Line 34"/>
          <p:cNvSpPr>
            <a:spLocks noChangeShapeType="1"/>
          </p:cNvSpPr>
          <p:nvPr/>
        </p:nvSpPr>
        <p:spPr bwMode="auto">
          <a:xfrm>
            <a:off x="3200400" y="4191000"/>
            <a:ext cx="0" cy="1295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5"/>
          <p:cNvSpPr>
            <a:spLocks noChangeShapeType="1"/>
          </p:cNvSpPr>
          <p:nvPr/>
        </p:nvSpPr>
        <p:spPr bwMode="auto">
          <a:xfrm>
            <a:off x="304800" y="91440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25" grpId="0" animBg="1"/>
      <p:bldP spid="123925" grpId="1" animBg="1"/>
      <p:bldP spid="123928" grpId="0" animBg="1"/>
      <p:bldP spid="123928" grpId="1" animBg="1"/>
      <p:bldP spid="123929" grpId="0" animBg="1"/>
      <p:bldP spid="123929" grpId="1" animBg="1"/>
      <p:bldP spid="123930" grpId="0" animBg="1"/>
      <p:bldP spid="123930" grpId="1" animBg="1"/>
      <p:bldP spid="123931" grpId="0" animBg="1"/>
      <p:bldP spid="123931" grpId="1" animBg="1"/>
      <p:bldP spid="123932" grpId="0" animBg="1"/>
      <p:bldP spid="123932" grpId="1" animBg="1"/>
      <p:bldP spid="123933" grpId="0" animBg="1"/>
      <p:bldP spid="123933" grpId="1" animBg="1"/>
      <p:bldP spid="123934" grpId="0" animBg="1"/>
      <p:bldP spid="123934" grpId="1" animBg="1"/>
      <p:bldP spid="123935" grpId="0" animBg="1"/>
      <p:bldP spid="123935" grpId="1" animBg="1"/>
      <p:bldP spid="123936" grpId="0" animBg="1"/>
      <p:bldP spid="123936" grpId="1" animBg="1"/>
      <p:bldP spid="123937" grpId="0" animBg="1"/>
      <p:bldP spid="123937" grpId="1" animBg="1"/>
      <p:bldP spid="123938" grpId="0" animBg="1"/>
      <p:bldP spid="123938" grpId="1" animBg="1"/>
    </p:bld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660</TotalTime>
  <Words>684</Words>
  <Application>Microsoft PowerPoint</Application>
  <PresentationFormat>On-screen Show (4:3)</PresentationFormat>
  <Paragraphs>190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Slide 1</vt:lpstr>
      <vt:lpstr>Slide 2</vt:lpstr>
      <vt:lpstr>Slide 3</vt:lpstr>
      <vt:lpstr>Slide 4</vt:lpstr>
      <vt:lpstr>Slide 5</vt:lpstr>
      <vt:lpstr>b)Hình lập phương</vt:lpstr>
      <vt:lpstr>Bài tập 1: Viết số thích hợp vào ô trống:</vt:lpstr>
      <vt:lpstr>Bài tập 2: a) Hãy chỉ ra những cạnh bằng nhau của hình hộp chữ nhật (hình dưới).</vt:lpstr>
      <vt:lpstr>Slide 9</vt:lpstr>
      <vt:lpstr>Slide 10</vt:lpstr>
      <vt:lpstr>Bài tập 3: Trong các hình dưới đây hình nào là hình hộp chữ nhật, hình nào là hình lập phương?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Windows User</cp:lastModifiedBy>
  <cp:revision>58</cp:revision>
  <cp:lastPrinted>1601-01-01T00:00:00Z</cp:lastPrinted>
  <dcterms:created xsi:type="dcterms:W3CDTF">2008-01-13T12:30:37Z</dcterms:created>
  <dcterms:modified xsi:type="dcterms:W3CDTF">2020-04-08T09:19:53Z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